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3"/>
  </p:notesMasterIdLst>
  <p:sldIdLst>
    <p:sldId id="290" r:id="rId2"/>
    <p:sldId id="256" r:id="rId3"/>
    <p:sldId id="257" r:id="rId4"/>
    <p:sldId id="263" r:id="rId5"/>
    <p:sldId id="262" r:id="rId6"/>
    <p:sldId id="261" r:id="rId7"/>
    <p:sldId id="258" r:id="rId8"/>
    <p:sldId id="264" r:id="rId9"/>
    <p:sldId id="292" r:id="rId10"/>
    <p:sldId id="265" r:id="rId11"/>
    <p:sldId id="266" r:id="rId12"/>
    <p:sldId id="299" r:id="rId13"/>
    <p:sldId id="300" r:id="rId14"/>
    <p:sldId id="311" r:id="rId15"/>
    <p:sldId id="274" r:id="rId16"/>
    <p:sldId id="267" r:id="rId17"/>
    <p:sldId id="273" r:id="rId18"/>
    <p:sldId id="293" r:id="rId19"/>
    <p:sldId id="268" r:id="rId20"/>
    <p:sldId id="269" r:id="rId21"/>
    <p:sldId id="295" r:id="rId22"/>
    <p:sldId id="270" r:id="rId23"/>
    <p:sldId id="271" r:id="rId24"/>
    <p:sldId id="272" r:id="rId25"/>
    <p:sldId id="303" r:id="rId26"/>
    <p:sldId id="304" r:id="rId27"/>
    <p:sldId id="297" r:id="rId28"/>
    <p:sldId id="298" r:id="rId29"/>
    <p:sldId id="308" r:id="rId30"/>
    <p:sldId id="276" r:id="rId31"/>
    <p:sldId id="310" r:id="rId32"/>
    <p:sldId id="277" r:id="rId33"/>
    <p:sldId id="278" r:id="rId34"/>
    <p:sldId id="279" r:id="rId35"/>
    <p:sldId id="280" r:id="rId36"/>
    <p:sldId id="301" r:id="rId37"/>
    <p:sldId id="281" r:id="rId38"/>
    <p:sldId id="282" r:id="rId39"/>
    <p:sldId id="302" r:id="rId40"/>
    <p:sldId id="283" r:id="rId41"/>
    <p:sldId id="284" r:id="rId42"/>
    <p:sldId id="285" r:id="rId43"/>
    <p:sldId id="286" r:id="rId44"/>
    <p:sldId id="287" r:id="rId45"/>
    <p:sldId id="291" r:id="rId46"/>
    <p:sldId id="305" r:id="rId47"/>
    <p:sldId id="306" r:id="rId48"/>
    <p:sldId id="307" r:id="rId49"/>
    <p:sldId id="309" r:id="rId50"/>
    <p:sldId id="288" r:id="rId51"/>
    <p:sldId id="289" r:id="rId52"/>
  </p:sldIdLst>
  <p:sldSz cx="9144000" cy="6858000" type="screen4x3"/>
  <p:notesSz cx="6858000" cy="9144000"/>
  <p:defaultTextStyle>
    <a:defPPr>
      <a:defRPr lang="de-DE"/>
    </a:defPPr>
    <a:lvl1pPr algn="l" rtl="0" eaLnBrk="0" fontAlgn="base" hangingPunct="0">
      <a:spcBef>
        <a:spcPct val="0"/>
      </a:spcBef>
      <a:spcAft>
        <a:spcPct val="0"/>
      </a:spcAft>
      <a:defRPr sz="40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tx2"/>
        </a:solidFill>
        <a:latin typeface="Arial" panose="020B0604020202020204" pitchFamily="34" charset="0"/>
        <a:ea typeface="+mn-ea"/>
        <a:cs typeface="+mn-cs"/>
      </a:defRPr>
    </a:lvl5pPr>
    <a:lvl6pPr marL="2286000" algn="l" defTabSz="914400" rtl="0" eaLnBrk="1" latinLnBrk="0" hangingPunct="1">
      <a:defRPr sz="4000" kern="1200">
        <a:solidFill>
          <a:schemeClr val="tx2"/>
        </a:solidFill>
        <a:latin typeface="Arial" panose="020B0604020202020204" pitchFamily="34" charset="0"/>
        <a:ea typeface="+mn-ea"/>
        <a:cs typeface="+mn-cs"/>
      </a:defRPr>
    </a:lvl6pPr>
    <a:lvl7pPr marL="2743200" algn="l" defTabSz="914400" rtl="0" eaLnBrk="1" latinLnBrk="0" hangingPunct="1">
      <a:defRPr sz="4000" kern="1200">
        <a:solidFill>
          <a:schemeClr val="tx2"/>
        </a:solidFill>
        <a:latin typeface="Arial" panose="020B0604020202020204" pitchFamily="34" charset="0"/>
        <a:ea typeface="+mn-ea"/>
        <a:cs typeface="+mn-cs"/>
      </a:defRPr>
    </a:lvl7pPr>
    <a:lvl8pPr marL="3200400" algn="l" defTabSz="914400" rtl="0" eaLnBrk="1" latinLnBrk="0" hangingPunct="1">
      <a:defRPr sz="4000" kern="1200">
        <a:solidFill>
          <a:schemeClr val="tx2"/>
        </a:solidFill>
        <a:latin typeface="Arial" panose="020B0604020202020204" pitchFamily="34" charset="0"/>
        <a:ea typeface="+mn-ea"/>
        <a:cs typeface="+mn-cs"/>
      </a:defRPr>
    </a:lvl8pPr>
    <a:lvl9pPr marL="3657600" algn="l" defTabSz="914400" rtl="0" eaLnBrk="1" latinLnBrk="0" hangingPunct="1">
      <a:defRPr sz="40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ED3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807" autoAdjust="0"/>
  </p:normalViewPr>
  <p:slideViewPr>
    <p:cSldViewPr>
      <p:cViewPr varScale="1">
        <p:scale>
          <a:sx n="111" d="100"/>
          <a:sy n="111" d="100"/>
        </p:scale>
        <p:origin x="16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5EAA3A8-C6D0-5436-8CC6-A3B55A580D0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effectLst/>
                <a:latin typeface="Arial" charset="0"/>
              </a:defRPr>
            </a:lvl1pPr>
          </a:lstStyle>
          <a:p>
            <a:pPr>
              <a:defRPr/>
            </a:pPr>
            <a:endParaRPr lang="de-DE"/>
          </a:p>
        </p:txBody>
      </p:sp>
      <p:sp>
        <p:nvSpPr>
          <p:cNvPr id="58371" name="Rectangle 3">
            <a:extLst>
              <a:ext uri="{FF2B5EF4-FFF2-40B4-BE49-F238E27FC236}">
                <a16:creationId xmlns:a16="http://schemas.microsoft.com/office/drawing/2014/main" id="{81B63F58-825F-8E92-70A0-75FC47F7421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effectLst/>
                <a:latin typeface="Arial" charset="0"/>
              </a:defRPr>
            </a:lvl1pPr>
          </a:lstStyle>
          <a:p>
            <a:pPr>
              <a:defRPr/>
            </a:pPr>
            <a:endParaRPr lang="de-DE"/>
          </a:p>
        </p:txBody>
      </p:sp>
      <p:sp>
        <p:nvSpPr>
          <p:cNvPr id="3076" name="Rectangle 4">
            <a:extLst>
              <a:ext uri="{FF2B5EF4-FFF2-40B4-BE49-F238E27FC236}">
                <a16:creationId xmlns:a16="http://schemas.microsoft.com/office/drawing/2014/main" id="{6628308C-D7DD-F263-E619-68D3AD55950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9588D8B0-BA2F-1714-8440-F71B043FC95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8374" name="Rectangle 6">
            <a:extLst>
              <a:ext uri="{FF2B5EF4-FFF2-40B4-BE49-F238E27FC236}">
                <a16:creationId xmlns:a16="http://schemas.microsoft.com/office/drawing/2014/main" id="{CE393D56-4787-F20B-7975-262486434E8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effectLst/>
                <a:latin typeface="Arial" charset="0"/>
              </a:defRPr>
            </a:lvl1pPr>
          </a:lstStyle>
          <a:p>
            <a:pPr>
              <a:defRPr/>
            </a:pPr>
            <a:endParaRPr lang="de-DE"/>
          </a:p>
        </p:txBody>
      </p:sp>
      <p:sp>
        <p:nvSpPr>
          <p:cNvPr id="58375" name="Rectangle 7">
            <a:extLst>
              <a:ext uri="{FF2B5EF4-FFF2-40B4-BE49-F238E27FC236}">
                <a16:creationId xmlns:a16="http://schemas.microsoft.com/office/drawing/2014/main" id="{09DFC00D-109B-0FFF-7B5E-2744CADF941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defRPr>
            </a:lvl1pPr>
          </a:lstStyle>
          <a:p>
            <a:pPr>
              <a:defRPr/>
            </a:pPr>
            <a:fld id="{445445C6-FA6F-4727-BFAB-DEB79C49BCC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F477BC6A-33B7-749C-9247-11D8A1A8DC9C}"/>
              </a:ext>
            </a:extLst>
          </p:cNvPr>
          <p:cNvSpPr>
            <a:spLocks noGrp="1" noRot="1" noChangeAspect="1" noChangeArrowheads="1" noTextEdit="1"/>
          </p:cNvSpPr>
          <p:nvPr>
            <p:ph type="sldImg"/>
          </p:nvPr>
        </p:nvSpPr>
        <p:spPr>
          <a:ln/>
        </p:spPr>
      </p:sp>
      <p:sp>
        <p:nvSpPr>
          <p:cNvPr id="5123" name="Notizenplatzhalter 2">
            <a:extLst>
              <a:ext uri="{FF2B5EF4-FFF2-40B4-BE49-F238E27FC236}">
                <a16:creationId xmlns:a16="http://schemas.microsoft.com/office/drawing/2014/main" id="{C7DBF019-E493-340D-45FB-9C1AB04409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
        <p:nvSpPr>
          <p:cNvPr id="5124" name="Foliennummernplatzhalter 3">
            <a:extLst>
              <a:ext uri="{FF2B5EF4-FFF2-40B4-BE49-F238E27FC236}">
                <a16:creationId xmlns:a16="http://schemas.microsoft.com/office/drawing/2014/main" id="{AFF51DED-F059-D3F9-E5EC-CF84D77B73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E80169-38E9-4F3F-83F1-B53AC6C67952}" type="slidenum">
              <a:rPr lang="de-DE" altLang="de-DE" smtClean="0"/>
              <a:pPr>
                <a:spcBef>
                  <a:spcPct val="0"/>
                </a:spcBef>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915C37B8-2AB3-4DEB-943F-AB57C282197F}"/>
              </a:ext>
            </a:extLst>
          </p:cNvPr>
          <p:cNvSpPr>
            <a:spLocks noGrp="1" noRot="1" noChangeAspect="1" noChangeArrowheads="1" noTextEdit="1"/>
          </p:cNvSpPr>
          <p:nvPr>
            <p:ph type="sldImg"/>
          </p:nvPr>
        </p:nvSpPr>
        <p:spPr>
          <a:ln/>
        </p:spPr>
      </p:sp>
      <p:sp>
        <p:nvSpPr>
          <p:cNvPr id="31747" name="Notizenplatzhalter 2">
            <a:extLst>
              <a:ext uri="{FF2B5EF4-FFF2-40B4-BE49-F238E27FC236}">
                <a16:creationId xmlns:a16="http://schemas.microsoft.com/office/drawing/2014/main" id="{CFA9FFFD-33B9-1013-8457-3F9A795E9A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31748" name="Foliennummernplatzhalter 3">
            <a:extLst>
              <a:ext uri="{FF2B5EF4-FFF2-40B4-BE49-F238E27FC236}">
                <a16:creationId xmlns:a16="http://schemas.microsoft.com/office/drawing/2014/main" id="{006BDEA2-ACE2-4760-8223-DDE9648B5F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DC435F-087A-4D42-B717-89FF85077BAE}" type="slidenum">
              <a:rPr lang="de-DE" altLang="de-DE" smtClean="0"/>
              <a:pPr>
                <a:spcBef>
                  <a:spcPct val="0"/>
                </a:spcBef>
              </a:pPr>
              <a:t>26</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2825C09D-0C3E-6BE7-215E-D244C6680262}"/>
              </a:ext>
            </a:extLst>
          </p:cNvPr>
          <p:cNvSpPr>
            <a:spLocks noGrp="1" noRot="1" noChangeAspect="1" noChangeArrowheads="1" noTextEdit="1"/>
          </p:cNvSpPr>
          <p:nvPr>
            <p:ph type="sldImg"/>
          </p:nvPr>
        </p:nvSpPr>
        <p:spPr>
          <a:ln/>
        </p:spPr>
      </p:sp>
      <p:sp>
        <p:nvSpPr>
          <p:cNvPr id="33795" name="Notizenplatzhalter 2">
            <a:extLst>
              <a:ext uri="{FF2B5EF4-FFF2-40B4-BE49-F238E27FC236}">
                <a16:creationId xmlns:a16="http://schemas.microsoft.com/office/drawing/2014/main" id="{00C1F28D-5815-A9A0-B101-45C10C6B72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33796" name="Foliennummernplatzhalter 3">
            <a:extLst>
              <a:ext uri="{FF2B5EF4-FFF2-40B4-BE49-F238E27FC236}">
                <a16:creationId xmlns:a16="http://schemas.microsoft.com/office/drawing/2014/main" id="{E227F2DB-4ABD-D54C-B853-B9E73E1C87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7C9B90-DEBF-4340-BAA9-933CA9636AB6}" type="slidenum">
              <a:rPr lang="de-DE" altLang="de-DE" smtClean="0"/>
              <a:pPr>
                <a:spcBef>
                  <a:spcPct val="0"/>
                </a:spcBef>
              </a:pPr>
              <a:t>27</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1950CBF8-F319-AB0D-619C-247D1E809D97}"/>
              </a:ext>
            </a:extLst>
          </p:cNvPr>
          <p:cNvSpPr>
            <a:spLocks noGrp="1" noRot="1" noChangeAspect="1" noChangeArrowheads="1" noTextEdit="1"/>
          </p:cNvSpPr>
          <p:nvPr>
            <p:ph type="sldImg"/>
          </p:nvPr>
        </p:nvSpPr>
        <p:spPr>
          <a:ln/>
        </p:spPr>
      </p:sp>
      <p:sp>
        <p:nvSpPr>
          <p:cNvPr id="35843" name="Notizenplatzhalter 2">
            <a:extLst>
              <a:ext uri="{FF2B5EF4-FFF2-40B4-BE49-F238E27FC236}">
                <a16:creationId xmlns:a16="http://schemas.microsoft.com/office/drawing/2014/main" id="{95BDF1B6-987F-C9A3-0DA3-8D8BE5760C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35844" name="Foliennummernplatzhalter 3">
            <a:extLst>
              <a:ext uri="{FF2B5EF4-FFF2-40B4-BE49-F238E27FC236}">
                <a16:creationId xmlns:a16="http://schemas.microsoft.com/office/drawing/2014/main" id="{F02E506F-0D5B-94E7-195D-35234BC1C4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07F8A4-F0FD-49F9-B6A6-36EB98FBE941}" type="slidenum">
              <a:rPr lang="de-DE" altLang="de-DE" smtClean="0"/>
              <a:pPr>
                <a:spcBef>
                  <a:spcPct val="0"/>
                </a:spcBef>
              </a:pPr>
              <a:t>28</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6F9BE97-3835-E091-67C7-68A2EFAD8BD9}"/>
              </a:ext>
            </a:extLst>
          </p:cNvPr>
          <p:cNvGrpSpPr>
            <a:grpSpLocks/>
          </p:cNvGrpSpPr>
          <p:nvPr/>
        </p:nvGrpSpPr>
        <p:grpSpPr bwMode="auto">
          <a:xfrm>
            <a:off x="0" y="0"/>
            <a:ext cx="9144000" cy="6856413"/>
            <a:chOff x="0" y="0"/>
            <a:chExt cx="5760" cy="4319"/>
          </a:xfrm>
        </p:grpSpPr>
        <p:sp>
          <p:nvSpPr>
            <p:cNvPr id="3" name="Freeform 3">
              <a:extLst>
                <a:ext uri="{FF2B5EF4-FFF2-40B4-BE49-F238E27FC236}">
                  <a16:creationId xmlns:a16="http://schemas.microsoft.com/office/drawing/2014/main" id="{92A7D2A3-9401-EBF8-5B45-9366F3ACEEC9}"/>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 name="Freeform 4">
              <a:extLst>
                <a:ext uri="{FF2B5EF4-FFF2-40B4-BE49-F238E27FC236}">
                  <a16:creationId xmlns:a16="http://schemas.microsoft.com/office/drawing/2014/main" id="{8B420D69-19EE-6A4E-9712-DFF37DA50E6A}"/>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5" name="Freeform 5">
              <a:extLst>
                <a:ext uri="{FF2B5EF4-FFF2-40B4-BE49-F238E27FC236}">
                  <a16:creationId xmlns:a16="http://schemas.microsoft.com/office/drawing/2014/main" id="{30D2724B-2B64-4555-36C6-7BF9B71A660B}"/>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6" name="Freeform 6">
              <a:extLst>
                <a:ext uri="{FF2B5EF4-FFF2-40B4-BE49-F238E27FC236}">
                  <a16:creationId xmlns:a16="http://schemas.microsoft.com/office/drawing/2014/main" id="{131E9E41-66C9-1336-F924-41B59B3E3A89}"/>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7" name="Freeform 7">
              <a:extLst>
                <a:ext uri="{FF2B5EF4-FFF2-40B4-BE49-F238E27FC236}">
                  <a16:creationId xmlns:a16="http://schemas.microsoft.com/office/drawing/2014/main" id="{3E364261-FB91-08F4-FB8D-14D4A3249375}"/>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8" name="Freeform 8">
              <a:extLst>
                <a:ext uri="{FF2B5EF4-FFF2-40B4-BE49-F238E27FC236}">
                  <a16:creationId xmlns:a16="http://schemas.microsoft.com/office/drawing/2014/main" id="{96ED9A51-C250-3828-6232-3FE7AF3F428B}"/>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9" name="Freeform 9">
              <a:extLst>
                <a:ext uri="{FF2B5EF4-FFF2-40B4-BE49-F238E27FC236}">
                  <a16:creationId xmlns:a16="http://schemas.microsoft.com/office/drawing/2014/main" id="{B0715DD9-CB5B-10AA-9C36-0689235F4CC8}"/>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0" name="Freeform 10">
              <a:extLst>
                <a:ext uri="{FF2B5EF4-FFF2-40B4-BE49-F238E27FC236}">
                  <a16:creationId xmlns:a16="http://schemas.microsoft.com/office/drawing/2014/main" id="{9BEFEEC8-DB6E-99EA-A86C-350E3C639A6D}"/>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1" name="Freeform 11">
              <a:extLst>
                <a:ext uri="{FF2B5EF4-FFF2-40B4-BE49-F238E27FC236}">
                  <a16:creationId xmlns:a16="http://schemas.microsoft.com/office/drawing/2014/main" id="{0D5BE3D0-C19B-FEA2-8FFF-F221E50D7C67}"/>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2" name="Freeform 12">
              <a:extLst>
                <a:ext uri="{FF2B5EF4-FFF2-40B4-BE49-F238E27FC236}">
                  <a16:creationId xmlns:a16="http://schemas.microsoft.com/office/drawing/2014/main" id="{CA87BAEC-AA45-E26D-AB84-94AD2C8C9DDD}"/>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3" name="Freeform 13">
              <a:extLst>
                <a:ext uri="{FF2B5EF4-FFF2-40B4-BE49-F238E27FC236}">
                  <a16:creationId xmlns:a16="http://schemas.microsoft.com/office/drawing/2014/main" id="{E759CDDD-1A9B-7C3F-872B-575D56EA0691}"/>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4" name="Freeform 14">
              <a:extLst>
                <a:ext uri="{FF2B5EF4-FFF2-40B4-BE49-F238E27FC236}">
                  <a16:creationId xmlns:a16="http://schemas.microsoft.com/office/drawing/2014/main" id="{F1B45336-BAEA-2094-4813-1600F6BB24FC}"/>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5" name="Freeform 15">
              <a:extLst>
                <a:ext uri="{FF2B5EF4-FFF2-40B4-BE49-F238E27FC236}">
                  <a16:creationId xmlns:a16="http://schemas.microsoft.com/office/drawing/2014/main" id="{3A053F9E-A491-8BFC-869D-E94576D73ADF}"/>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6" name="Freeform 16">
              <a:extLst>
                <a:ext uri="{FF2B5EF4-FFF2-40B4-BE49-F238E27FC236}">
                  <a16:creationId xmlns:a16="http://schemas.microsoft.com/office/drawing/2014/main" id="{0F2D0761-1BE9-5EA1-E158-33754D9922B6}"/>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7" name="Freeform 17">
              <a:extLst>
                <a:ext uri="{FF2B5EF4-FFF2-40B4-BE49-F238E27FC236}">
                  <a16:creationId xmlns:a16="http://schemas.microsoft.com/office/drawing/2014/main" id="{6A21E4F5-B199-BAE5-0BE3-3F3CAAC63DE6}"/>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8" name="Freeform 18">
              <a:extLst>
                <a:ext uri="{FF2B5EF4-FFF2-40B4-BE49-F238E27FC236}">
                  <a16:creationId xmlns:a16="http://schemas.microsoft.com/office/drawing/2014/main" id="{B35B1617-B364-E7C6-DF85-1B283B4847E8}"/>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19" name="Freeform 19">
              <a:extLst>
                <a:ext uri="{FF2B5EF4-FFF2-40B4-BE49-F238E27FC236}">
                  <a16:creationId xmlns:a16="http://schemas.microsoft.com/office/drawing/2014/main" id="{14006517-58AC-ABC7-E337-2723A5417167}"/>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0" name="Freeform 20">
              <a:extLst>
                <a:ext uri="{FF2B5EF4-FFF2-40B4-BE49-F238E27FC236}">
                  <a16:creationId xmlns:a16="http://schemas.microsoft.com/office/drawing/2014/main" id="{92A1DDCD-41B6-5024-B942-D1173876C100}"/>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1" name="Freeform 21">
              <a:extLst>
                <a:ext uri="{FF2B5EF4-FFF2-40B4-BE49-F238E27FC236}">
                  <a16:creationId xmlns:a16="http://schemas.microsoft.com/office/drawing/2014/main" id="{7D9E2444-1D46-402E-CD4B-758BBF862EB8}"/>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2" name="Freeform 22">
              <a:extLst>
                <a:ext uri="{FF2B5EF4-FFF2-40B4-BE49-F238E27FC236}">
                  <a16:creationId xmlns:a16="http://schemas.microsoft.com/office/drawing/2014/main" id="{05BDDC7E-59B2-BA13-872B-1A465A7126DC}"/>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3" name="Freeform 23">
              <a:extLst>
                <a:ext uri="{FF2B5EF4-FFF2-40B4-BE49-F238E27FC236}">
                  <a16:creationId xmlns:a16="http://schemas.microsoft.com/office/drawing/2014/main" id="{764C7FE8-B6DB-5C80-BC05-45625E49403D}"/>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4" name="Freeform 24">
              <a:extLst>
                <a:ext uri="{FF2B5EF4-FFF2-40B4-BE49-F238E27FC236}">
                  <a16:creationId xmlns:a16="http://schemas.microsoft.com/office/drawing/2014/main" id="{F14DEC33-38F6-1E36-0918-8C2F5D2E21B4}"/>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5" name="Freeform 25">
              <a:extLst>
                <a:ext uri="{FF2B5EF4-FFF2-40B4-BE49-F238E27FC236}">
                  <a16:creationId xmlns:a16="http://schemas.microsoft.com/office/drawing/2014/main" id="{8F17D302-414F-2CB1-6E5B-2446F8955BC1}"/>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6" name="Freeform 26">
              <a:extLst>
                <a:ext uri="{FF2B5EF4-FFF2-40B4-BE49-F238E27FC236}">
                  <a16:creationId xmlns:a16="http://schemas.microsoft.com/office/drawing/2014/main" id="{64E48A8D-B1B3-E89D-CD5A-949F2C31A851}"/>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7" name="Freeform 27">
              <a:extLst>
                <a:ext uri="{FF2B5EF4-FFF2-40B4-BE49-F238E27FC236}">
                  <a16:creationId xmlns:a16="http://schemas.microsoft.com/office/drawing/2014/main" id="{D208C130-041E-156B-8E85-E41E8D656761}"/>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8" name="Freeform 28">
              <a:extLst>
                <a:ext uri="{FF2B5EF4-FFF2-40B4-BE49-F238E27FC236}">
                  <a16:creationId xmlns:a16="http://schemas.microsoft.com/office/drawing/2014/main" id="{C5AB77C7-1188-AF69-CE05-B42A1DCD407D}"/>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29" name="Freeform 29">
              <a:extLst>
                <a:ext uri="{FF2B5EF4-FFF2-40B4-BE49-F238E27FC236}">
                  <a16:creationId xmlns:a16="http://schemas.microsoft.com/office/drawing/2014/main" id="{A3900282-BADB-15BF-B09D-53716E5098AC}"/>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0" name="Freeform 30">
              <a:extLst>
                <a:ext uri="{FF2B5EF4-FFF2-40B4-BE49-F238E27FC236}">
                  <a16:creationId xmlns:a16="http://schemas.microsoft.com/office/drawing/2014/main" id="{9F8B1A17-1252-38AA-4BE9-BD4E0D8FBA03}"/>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1" name="Freeform 31">
              <a:extLst>
                <a:ext uri="{FF2B5EF4-FFF2-40B4-BE49-F238E27FC236}">
                  <a16:creationId xmlns:a16="http://schemas.microsoft.com/office/drawing/2014/main" id="{E20A42F0-EE57-B079-97F0-169D2A859912}"/>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2" name="Freeform 32">
              <a:extLst>
                <a:ext uri="{FF2B5EF4-FFF2-40B4-BE49-F238E27FC236}">
                  <a16:creationId xmlns:a16="http://schemas.microsoft.com/office/drawing/2014/main" id="{9FD24230-9BAE-A81B-4430-91479360B32E}"/>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3" name="Freeform 33">
              <a:extLst>
                <a:ext uri="{FF2B5EF4-FFF2-40B4-BE49-F238E27FC236}">
                  <a16:creationId xmlns:a16="http://schemas.microsoft.com/office/drawing/2014/main" id="{7794E9AA-07CA-DE72-0484-A012AA29CEB8}"/>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4" name="Freeform 34">
              <a:extLst>
                <a:ext uri="{FF2B5EF4-FFF2-40B4-BE49-F238E27FC236}">
                  <a16:creationId xmlns:a16="http://schemas.microsoft.com/office/drawing/2014/main" id="{6C5C185D-CE5A-154C-75F1-0310F958E9D3}"/>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5" name="Freeform 35">
              <a:extLst>
                <a:ext uri="{FF2B5EF4-FFF2-40B4-BE49-F238E27FC236}">
                  <a16:creationId xmlns:a16="http://schemas.microsoft.com/office/drawing/2014/main" id="{F858B3AC-2E0D-B3BE-05D4-215034960E97}"/>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6" name="Freeform 36">
              <a:extLst>
                <a:ext uri="{FF2B5EF4-FFF2-40B4-BE49-F238E27FC236}">
                  <a16:creationId xmlns:a16="http://schemas.microsoft.com/office/drawing/2014/main" id="{12EC09BA-83A5-3C15-5219-211E3377E374}"/>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7" name="Freeform 37">
              <a:extLst>
                <a:ext uri="{FF2B5EF4-FFF2-40B4-BE49-F238E27FC236}">
                  <a16:creationId xmlns:a16="http://schemas.microsoft.com/office/drawing/2014/main" id="{168DF270-8FBF-E7B1-1C1D-0834C55A676A}"/>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38" name="Freeform 38">
              <a:extLst>
                <a:ext uri="{FF2B5EF4-FFF2-40B4-BE49-F238E27FC236}">
                  <a16:creationId xmlns:a16="http://schemas.microsoft.com/office/drawing/2014/main" id="{436C12AD-2AA9-FACB-30CE-E81B1B42803F}"/>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grpSp>
          <p:nvGrpSpPr>
            <p:cNvPr id="39" name="Group 39">
              <a:extLst>
                <a:ext uri="{FF2B5EF4-FFF2-40B4-BE49-F238E27FC236}">
                  <a16:creationId xmlns:a16="http://schemas.microsoft.com/office/drawing/2014/main" id="{83561CB6-C175-5553-1586-4AE77A23DA43}"/>
                </a:ext>
              </a:extLst>
            </p:cNvPr>
            <p:cNvGrpSpPr>
              <a:grpSpLocks/>
            </p:cNvGrpSpPr>
            <p:nvPr userDrawn="1"/>
          </p:nvGrpSpPr>
          <p:grpSpPr bwMode="auto">
            <a:xfrm>
              <a:off x="0" y="1632"/>
              <a:ext cx="5758" cy="1858"/>
              <a:chOff x="0" y="1632"/>
              <a:chExt cx="5758" cy="1858"/>
            </a:xfrm>
          </p:grpSpPr>
          <p:sp>
            <p:nvSpPr>
              <p:cNvPr id="40" name="Freeform 40">
                <a:extLst>
                  <a:ext uri="{FF2B5EF4-FFF2-40B4-BE49-F238E27FC236}">
                    <a16:creationId xmlns:a16="http://schemas.microsoft.com/office/drawing/2014/main" id="{AED59391-E333-2FA5-CA7D-4AEF53E76D7D}"/>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1" name="Freeform 41">
                <a:extLst>
                  <a:ext uri="{FF2B5EF4-FFF2-40B4-BE49-F238E27FC236}">
                    <a16:creationId xmlns:a16="http://schemas.microsoft.com/office/drawing/2014/main" id="{4E513F7C-D67F-E02A-8EFF-690B95506E3F}"/>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grpSp>
      </p:grpSp>
      <p:sp>
        <p:nvSpPr>
          <p:cNvPr id="48170" name="Rectangle 42"/>
          <p:cNvSpPr>
            <a:spLocks noGrp="1" noChangeArrowheads="1"/>
          </p:cNvSpPr>
          <p:nvPr>
            <p:ph type="ctrTitle" sz="quarter"/>
          </p:nvPr>
        </p:nvSpPr>
        <p:spPr>
          <a:xfrm>
            <a:off x="457200" y="1600200"/>
            <a:ext cx="8229600" cy="1828800"/>
          </a:xfrm>
        </p:spPr>
        <p:txBody>
          <a:bodyPr/>
          <a:lstStyle>
            <a:lvl1pPr>
              <a:defRPr sz="4800"/>
            </a:lvl1pPr>
          </a:lstStyle>
          <a:p>
            <a:r>
              <a:rPr lang="de-DE"/>
              <a:t>Titelmasterformat durch Klicken bearbeiten</a:t>
            </a:r>
          </a:p>
        </p:txBody>
      </p:sp>
      <p:sp>
        <p:nvSpPr>
          <p:cNvPr id="481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de-DE"/>
              <a:t>Formatvorlage des Untertitelmasters durch Klicken bearbeiten</a:t>
            </a:r>
          </a:p>
        </p:txBody>
      </p:sp>
      <p:sp>
        <p:nvSpPr>
          <p:cNvPr id="42" name="Rectangle 44">
            <a:extLst>
              <a:ext uri="{FF2B5EF4-FFF2-40B4-BE49-F238E27FC236}">
                <a16:creationId xmlns:a16="http://schemas.microsoft.com/office/drawing/2014/main" id="{ADFDE372-4A15-843F-5F43-AD95C892CF8F}"/>
              </a:ext>
            </a:extLst>
          </p:cNvPr>
          <p:cNvSpPr>
            <a:spLocks noGrp="1" noChangeArrowheads="1"/>
          </p:cNvSpPr>
          <p:nvPr>
            <p:ph type="dt" sz="quarter" idx="10"/>
          </p:nvPr>
        </p:nvSpPr>
        <p:spPr/>
        <p:txBody>
          <a:bodyPr/>
          <a:lstStyle>
            <a:lvl1pPr>
              <a:defRPr/>
            </a:lvl1pPr>
          </a:lstStyle>
          <a:p>
            <a:pPr>
              <a:defRPr/>
            </a:pPr>
            <a:fld id="{F197B394-0A2A-4891-BE2A-3828FA6415EB}" type="datetime1">
              <a:rPr lang="de-DE"/>
              <a:pPr>
                <a:defRPr/>
              </a:pPr>
              <a:t>13.09.2022</a:t>
            </a:fld>
            <a:endParaRPr lang="de-DE"/>
          </a:p>
        </p:txBody>
      </p:sp>
      <p:sp>
        <p:nvSpPr>
          <p:cNvPr id="43" name="Rectangle 45">
            <a:extLst>
              <a:ext uri="{FF2B5EF4-FFF2-40B4-BE49-F238E27FC236}">
                <a16:creationId xmlns:a16="http://schemas.microsoft.com/office/drawing/2014/main" id="{5D11825D-FFF3-AF52-86BE-DF0C5D2BA4CA}"/>
              </a:ext>
            </a:extLst>
          </p:cNvPr>
          <p:cNvSpPr>
            <a:spLocks noGrp="1" noChangeArrowheads="1"/>
          </p:cNvSpPr>
          <p:nvPr>
            <p:ph type="ftr" sz="quarter" idx="11"/>
          </p:nvPr>
        </p:nvSpPr>
        <p:spPr/>
        <p:txBody>
          <a:bodyPr/>
          <a:lstStyle>
            <a:lvl1pPr>
              <a:defRPr/>
            </a:lvl1pPr>
          </a:lstStyle>
          <a:p>
            <a:pPr>
              <a:defRPr/>
            </a:pPr>
            <a:endParaRPr lang="de-DE"/>
          </a:p>
        </p:txBody>
      </p:sp>
      <p:sp>
        <p:nvSpPr>
          <p:cNvPr id="44" name="Rectangle 46">
            <a:extLst>
              <a:ext uri="{FF2B5EF4-FFF2-40B4-BE49-F238E27FC236}">
                <a16:creationId xmlns:a16="http://schemas.microsoft.com/office/drawing/2014/main" id="{DF757AD9-2C8F-7728-D72F-8D029FD4F7E5}"/>
              </a:ext>
            </a:extLst>
          </p:cNvPr>
          <p:cNvSpPr>
            <a:spLocks noGrp="1" noChangeArrowheads="1"/>
          </p:cNvSpPr>
          <p:nvPr>
            <p:ph type="sldNum" sz="quarter" idx="12"/>
          </p:nvPr>
        </p:nvSpPr>
        <p:spPr/>
        <p:txBody>
          <a:bodyPr/>
          <a:lstStyle>
            <a:lvl1pPr>
              <a:defRPr/>
            </a:lvl1pPr>
          </a:lstStyle>
          <a:p>
            <a:pPr>
              <a:defRPr/>
            </a:pPr>
            <a:fld id="{58FB6A94-72F9-4F4D-8159-67AB902AC48C}" type="slidenum">
              <a:rPr lang="de-DE" altLang="de-DE"/>
              <a:pPr>
                <a:defRPr/>
              </a:pPr>
              <a:t>‹Nr.›</a:t>
            </a:fld>
            <a:endParaRPr lang="de-DE" altLang="de-DE"/>
          </a:p>
        </p:txBody>
      </p:sp>
    </p:spTree>
    <p:extLst>
      <p:ext uri="{BB962C8B-B14F-4D97-AF65-F5344CB8AC3E}">
        <p14:creationId xmlns:p14="http://schemas.microsoft.com/office/powerpoint/2010/main" val="252745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4">
            <a:extLst>
              <a:ext uri="{FF2B5EF4-FFF2-40B4-BE49-F238E27FC236}">
                <a16:creationId xmlns:a16="http://schemas.microsoft.com/office/drawing/2014/main" id="{10D8AD0C-3DE2-F324-13DE-0FEEB8D3C609}"/>
              </a:ext>
            </a:extLst>
          </p:cNvPr>
          <p:cNvSpPr>
            <a:spLocks noGrp="1" noChangeArrowheads="1"/>
          </p:cNvSpPr>
          <p:nvPr>
            <p:ph type="dt" sz="half" idx="10"/>
          </p:nvPr>
        </p:nvSpPr>
        <p:spPr>
          <a:ln/>
        </p:spPr>
        <p:txBody>
          <a:bodyPr/>
          <a:lstStyle>
            <a:lvl1pPr>
              <a:defRPr/>
            </a:lvl1pPr>
          </a:lstStyle>
          <a:p>
            <a:pPr>
              <a:defRPr/>
            </a:pPr>
            <a:fld id="{EA71A642-2F74-4504-ACA9-CE0CCB1D770F}" type="datetime1">
              <a:rPr lang="de-DE"/>
              <a:pPr>
                <a:defRPr/>
              </a:pPr>
              <a:t>13.09.2022</a:t>
            </a:fld>
            <a:endParaRPr lang="de-DE"/>
          </a:p>
        </p:txBody>
      </p:sp>
      <p:sp>
        <p:nvSpPr>
          <p:cNvPr id="5" name="Rectangle 45">
            <a:extLst>
              <a:ext uri="{FF2B5EF4-FFF2-40B4-BE49-F238E27FC236}">
                <a16:creationId xmlns:a16="http://schemas.microsoft.com/office/drawing/2014/main" id="{EE8A50ED-3092-02C6-C950-DEB73560C97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46">
            <a:extLst>
              <a:ext uri="{FF2B5EF4-FFF2-40B4-BE49-F238E27FC236}">
                <a16:creationId xmlns:a16="http://schemas.microsoft.com/office/drawing/2014/main" id="{108B27CC-5D1F-F070-D7EA-AA47C0C416F8}"/>
              </a:ext>
            </a:extLst>
          </p:cNvPr>
          <p:cNvSpPr>
            <a:spLocks noGrp="1" noChangeArrowheads="1"/>
          </p:cNvSpPr>
          <p:nvPr>
            <p:ph type="sldNum" sz="quarter" idx="12"/>
          </p:nvPr>
        </p:nvSpPr>
        <p:spPr>
          <a:ln/>
        </p:spPr>
        <p:txBody>
          <a:bodyPr/>
          <a:lstStyle>
            <a:lvl1pPr>
              <a:defRPr/>
            </a:lvl1pPr>
          </a:lstStyle>
          <a:p>
            <a:pPr>
              <a:defRPr/>
            </a:pPr>
            <a:fld id="{1CD57A3B-058B-48E4-ADAB-9406AB38C619}" type="slidenum">
              <a:rPr lang="de-DE" altLang="de-DE"/>
              <a:pPr>
                <a:defRPr/>
              </a:pPr>
              <a:t>‹Nr.›</a:t>
            </a:fld>
            <a:endParaRPr lang="de-DE" altLang="de-DE"/>
          </a:p>
        </p:txBody>
      </p:sp>
    </p:spTree>
    <p:extLst>
      <p:ext uri="{BB962C8B-B14F-4D97-AF65-F5344CB8AC3E}">
        <p14:creationId xmlns:p14="http://schemas.microsoft.com/office/powerpoint/2010/main" val="38002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4">
            <a:extLst>
              <a:ext uri="{FF2B5EF4-FFF2-40B4-BE49-F238E27FC236}">
                <a16:creationId xmlns:a16="http://schemas.microsoft.com/office/drawing/2014/main" id="{DD7E3FE9-3A70-B299-8543-FB996F304896}"/>
              </a:ext>
            </a:extLst>
          </p:cNvPr>
          <p:cNvSpPr>
            <a:spLocks noGrp="1" noChangeArrowheads="1"/>
          </p:cNvSpPr>
          <p:nvPr>
            <p:ph type="dt" sz="half" idx="10"/>
          </p:nvPr>
        </p:nvSpPr>
        <p:spPr>
          <a:ln/>
        </p:spPr>
        <p:txBody>
          <a:bodyPr/>
          <a:lstStyle>
            <a:lvl1pPr>
              <a:defRPr/>
            </a:lvl1pPr>
          </a:lstStyle>
          <a:p>
            <a:pPr>
              <a:defRPr/>
            </a:pPr>
            <a:fld id="{FCBC3EE0-4172-4BEC-8C06-0B7E803BBE28}" type="datetime1">
              <a:rPr lang="de-DE"/>
              <a:pPr>
                <a:defRPr/>
              </a:pPr>
              <a:t>13.09.2022</a:t>
            </a:fld>
            <a:endParaRPr lang="de-DE"/>
          </a:p>
        </p:txBody>
      </p:sp>
      <p:sp>
        <p:nvSpPr>
          <p:cNvPr id="5" name="Rectangle 45">
            <a:extLst>
              <a:ext uri="{FF2B5EF4-FFF2-40B4-BE49-F238E27FC236}">
                <a16:creationId xmlns:a16="http://schemas.microsoft.com/office/drawing/2014/main" id="{C1BB7406-92B5-BD9F-CB5B-7F9070E19DB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46">
            <a:extLst>
              <a:ext uri="{FF2B5EF4-FFF2-40B4-BE49-F238E27FC236}">
                <a16:creationId xmlns:a16="http://schemas.microsoft.com/office/drawing/2014/main" id="{D30FB92C-846C-B91D-B533-A4C0BDAB5605}"/>
              </a:ext>
            </a:extLst>
          </p:cNvPr>
          <p:cNvSpPr>
            <a:spLocks noGrp="1" noChangeArrowheads="1"/>
          </p:cNvSpPr>
          <p:nvPr>
            <p:ph type="sldNum" sz="quarter" idx="12"/>
          </p:nvPr>
        </p:nvSpPr>
        <p:spPr>
          <a:ln/>
        </p:spPr>
        <p:txBody>
          <a:bodyPr/>
          <a:lstStyle>
            <a:lvl1pPr>
              <a:defRPr/>
            </a:lvl1pPr>
          </a:lstStyle>
          <a:p>
            <a:pPr>
              <a:defRPr/>
            </a:pPr>
            <a:fld id="{03A05250-2B10-4711-92B9-CF3F3F8FF0DD}" type="slidenum">
              <a:rPr lang="de-DE" altLang="de-DE"/>
              <a:pPr>
                <a:defRPr/>
              </a:pPr>
              <a:t>‹Nr.›</a:t>
            </a:fld>
            <a:endParaRPr lang="de-DE" altLang="de-DE"/>
          </a:p>
        </p:txBody>
      </p:sp>
    </p:spTree>
    <p:extLst>
      <p:ext uri="{BB962C8B-B14F-4D97-AF65-F5344CB8AC3E}">
        <p14:creationId xmlns:p14="http://schemas.microsoft.com/office/powerpoint/2010/main" val="387178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4">
            <a:extLst>
              <a:ext uri="{FF2B5EF4-FFF2-40B4-BE49-F238E27FC236}">
                <a16:creationId xmlns:a16="http://schemas.microsoft.com/office/drawing/2014/main" id="{0B60B026-6F0F-C6A2-580F-58D28065C986}"/>
              </a:ext>
            </a:extLst>
          </p:cNvPr>
          <p:cNvSpPr>
            <a:spLocks noGrp="1" noChangeArrowheads="1"/>
          </p:cNvSpPr>
          <p:nvPr>
            <p:ph type="dt" sz="half" idx="10"/>
          </p:nvPr>
        </p:nvSpPr>
        <p:spPr>
          <a:ln/>
        </p:spPr>
        <p:txBody>
          <a:bodyPr/>
          <a:lstStyle>
            <a:lvl1pPr>
              <a:defRPr/>
            </a:lvl1pPr>
          </a:lstStyle>
          <a:p>
            <a:pPr>
              <a:defRPr/>
            </a:pPr>
            <a:fld id="{FBA61E7F-3591-4CFB-B425-6A3E6AB41593}" type="datetime1">
              <a:rPr lang="de-DE"/>
              <a:pPr>
                <a:defRPr/>
              </a:pPr>
              <a:t>13.09.2022</a:t>
            </a:fld>
            <a:endParaRPr lang="de-DE"/>
          </a:p>
        </p:txBody>
      </p:sp>
      <p:sp>
        <p:nvSpPr>
          <p:cNvPr id="5" name="Rectangle 45">
            <a:extLst>
              <a:ext uri="{FF2B5EF4-FFF2-40B4-BE49-F238E27FC236}">
                <a16:creationId xmlns:a16="http://schemas.microsoft.com/office/drawing/2014/main" id="{4A9D098D-8D03-5E80-9E63-6E386B256800}"/>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46">
            <a:extLst>
              <a:ext uri="{FF2B5EF4-FFF2-40B4-BE49-F238E27FC236}">
                <a16:creationId xmlns:a16="http://schemas.microsoft.com/office/drawing/2014/main" id="{25053458-54EF-3BE3-4E9F-B07C7EA06E16}"/>
              </a:ext>
            </a:extLst>
          </p:cNvPr>
          <p:cNvSpPr>
            <a:spLocks noGrp="1" noChangeArrowheads="1"/>
          </p:cNvSpPr>
          <p:nvPr>
            <p:ph type="sldNum" sz="quarter" idx="12"/>
          </p:nvPr>
        </p:nvSpPr>
        <p:spPr>
          <a:ln/>
        </p:spPr>
        <p:txBody>
          <a:bodyPr/>
          <a:lstStyle>
            <a:lvl1pPr>
              <a:defRPr/>
            </a:lvl1pPr>
          </a:lstStyle>
          <a:p>
            <a:pPr>
              <a:defRPr/>
            </a:pPr>
            <a:fld id="{DB9D6A37-8B6E-49ED-9B29-2D68586B0F5F}" type="slidenum">
              <a:rPr lang="de-DE" altLang="de-DE"/>
              <a:pPr>
                <a:defRPr/>
              </a:pPr>
              <a:t>‹Nr.›</a:t>
            </a:fld>
            <a:endParaRPr lang="de-DE" altLang="de-DE"/>
          </a:p>
        </p:txBody>
      </p:sp>
    </p:spTree>
    <p:extLst>
      <p:ext uri="{BB962C8B-B14F-4D97-AF65-F5344CB8AC3E}">
        <p14:creationId xmlns:p14="http://schemas.microsoft.com/office/powerpoint/2010/main" val="95439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4">
            <a:extLst>
              <a:ext uri="{FF2B5EF4-FFF2-40B4-BE49-F238E27FC236}">
                <a16:creationId xmlns:a16="http://schemas.microsoft.com/office/drawing/2014/main" id="{EAD36DFB-AD2D-010D-EECD-4E646F5B4286}"/>
              </a:ext>
            </a:extLst>
          </p:cNvPr>
          <p:cNvSpPr>
            <a:spLocks noGrp="1" noChangeArrowheads="1"/>
          </p:cNvSpPr>
          <p:nvPr>
            <p:ph type="dt" sz="half" idx="10"/>
          </p:nvPr>
        </p:nvSpPr>
        <p:spPr>
          <a:ln/>
        </p:spPr>
        <p:txBody>
          <a:bodyPr/>
          <a:lstStyle>
            <a:lvl1pPr>
              <a:defRPr/>
            </a:lvl1pPr>
          </a:lstStyle>
          <a:p>
            <a:pPr>
              <a:defRPr/>
            </a:pPr>
            <a:fld id="{F2143312-9B62-45A3-A3E1-07997476E68C}" type="datetime1">
              <a:rPr lang="de-DE"/>
              <a:pPr>
                <a:defRPr/>
              </a:pPr>
              <a:t>13.09.2022</a:t>
            </a:fld>
            <a:endParaRPr lang="de-DE"/>
          </a:p>
        </p:txBody>
      </p:sp>
      <p:sp>
        <p:nvSpPr>
          <p:cNvPr id="5" name="Rectangle 45">
            <a:extLst>
              <a:ext uri="{FF2B5EF4-FFF2-40B4-BE49-F238E27FC236}">
                <a16:creationId xmlns:a16="http://schemas.microsoft.com/office/drawing/2014/main" id="{9625CB5F-3452-83C4-A865-03AC5A08274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46">
            <a:extLst>
              <a:ext uri="{FF2B5EF4-FFF2-40B4-BE49-F238E27FC236}">
                <a16:creationId xmlns:a16="http://schemas.microsoft.com/office/drawing/2014/main" id="{18112BFD-C302-E9AC-DDC0-1D1450E5C308}"/>
              </a:ext>
            </a:extLst>
          </p:cNvPr>
          <p:cNvSpPr>
            <a:spLocks noGrp="1" noChangeArrowheads="1"/>
          </p:cNvSpPr>
          <p:nvPr>
            <p:ph type="sldNum" sz="quarter" idx="12"/>
          </p:nvPr>
        </p:nvSpPr>
        <p:spPr>
          <a:ln/>
        </p:spPr>
        <p:txBody>
          <a:bodyPr/>
          <a:lstStyle>
            <a:lvl1pPr>
              <a:defRPr/>
            </a:lvl1pPr>
          </a:lstStyle>
          <a:p>
            <a:pPr>
              <a:defRPr/>
            </a:pPr>
            <a:fld id="{3B11D456-4DBA-4B85-9110-9F44C8EA64F1}" type="slidenum">
              <a:rPr lang="de-DE" altLang="de-DE"/>
              <a:pPr>
                <a:defRPr/>
              </a:pPr>
              <a:t>‹Nr.›</a:t>
            </a:fld>
            <a:endParaRPr lang="de-DE" altLang="de-DE"/>
          </a:p>
        </p:txBody>
      </p:sp>
    </p:spTree>
    <p:extLst>
      <p:ext uri="{BB962C8B-B14F-4D97-AF65-F5344CB8AC3E}">
        <p14:creationId xmlns:p14="http://schemas.microsoft.com/office/powerpoint/2010/main" val="267039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4">
            <a:extLst>
              <a:ext uri="{FF2B5EF4-FFF2-40B4-BE49-F238E27FC236}">
                <a16:creationId xmlns:a16="http://schemas.microsoft.com/office/drawing/2014/main" id="{CB5A98CF-8FAC-2F9A-74F9-572C50B93790}"/>
              </a:ext>
            </a:extLst>
          </p:cNvPr>
          <p:cNvSpPr>
            <a:spLocks noGrp="1" noChangeArrowheads="1"/>
          </p:cNvSpPr>
          <p:nvPr>
            <p:ph type="dt" sz="half" idx="10"/>
          </p:nvPr>
        </p:nvSpPr>
        <p:spPr>
          <a:ln/>
        </p:spPr>
        <p:txBody>
          <a:bodyPr/>
          <a:lstStyle>
            <a:lvl1pPr>
              <a:defRPr/>
            </a:lvl1pPr>
          </a:lstStyle>
          <a:p>
            <a:pPr>
              <a:defRPr/>
            </a:pPr>
            <a:fld id="{64B36173-CBB0-4BF1-A6CD-09B1677EF202}" type="datetime1">
              <a:rPr lang="de-DE"/>
              <a:pPr>
                <a:defRPr/>
              </a:pPr>
              <a:t>13.09.2022</a:t>
            </a:fld>
            <a:endParaRPr lang="de-DE"/>
          </a:p>
        </p:txBody>
      </p:sp>
      <p:sp>
        <p:nvSpPr>
          <p:cNvPr id="6" name="Rectangle 45">
            <a:extLst>
              <a:ext uri="{FF2B5EF4-FFF2-40B4-BE49-F238E27FC236}">
                <a16:creationId xmlns:a16="http://schemas.microsoft.com/office/drawing/2014/main" id="{9D3A5670-427F-8A08-598D-D01FD13EB11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46">
            <a:extLst>
              <a:ext uri="{FF2B5EF4-FFF2-40B4-BE49-F238E27FC236}">
                <a16:creationId xmlns:a16="http://schemas.microsoft.com/office/drawing/2014/main" id="{6A561703-4C46-046D-89B3-1856BF904FD6}"/>
              </a:ext>
            </a:extLst>
          </p:cNvPr>
          <p:cNvSpPr>
            <a:spLocks noGrp="1" noChangeArrowheads="1"/>
          </p:cNvSpPr>
          <p:nvPr>
            <p:ph type="sldNum" sz="quarter" idx="12"/>
          </p:nvPr>
        </p:nvSpPr>
        <p:spPr>
          <a:ln/>
        </p:spPr>
        <p:txBody>
          <a:bodyPr/>
          <a:lstStyle>
            <a:lvl1pPr>
              <a:defRPr/>
            </a:lvl1pPr>
          </a:lstStyle>
          <a:p>
            <a:pPr>
              <a:defRPr/>
            </a:pPr>
            <a:fld id="{66708532-3562-488B-A642-56B776FC9FE6}" type="slidenum">
              <a:rPr lang="de-DE" altLang="de-DE"/>
              <a:pPr>
                <a:defRPr/>
              </a:pPr>
              <a:t>‹Nr.›</a:t>
            </a:fld>
            <a:endParaRPr lang="de-DE" altLang="de-DE"/>
          </a:p>
        </p:txBody>
      </p:sp>
    </p:spTree>
    <p:extLst>
      <p:ext uri="{BB962C8B-B14F-4D97-AF65-F5344CB8AC3E}">
        <p14:creationId xmlns:p14="http://schemas.microsoft.com/office/powerpoint/2010/main" val="389632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4">
            <a:extLst>
              <a:ext uri="{FF2B5EF4-FFF2-40B4-BE49-F238E27FC236}">
                <a16:creationId xmlns:a16="http://schemas.microsoft.com/office/drawing/2014/main" id="{0F2A442B-A7BE-40E5-8906-6BA217539A86}"/>
              </a:ext>
            </a:extLst>
          </p:cNvPr>
          <p:cNvSpPr>
            <a:spLocks noGrp="1" noChangeArrowheads="1"/>
          </p:cNvSpPr>
          <p:nvPr>
            <p:ph type="dt" sz="half" idx="10"/>
          </p:nvPr>
        </p:nvSpPr>
        <p:spPr>
          <a:ln/>
        </p:spPr>
        <p:txBody>
          <a:bodyPr/>
          <a:lstStyle>
            <a:lvl1pPr>
              <a:defRPr/>
            </a:lvl1pPr>
          </a:lstStyle>
          <a:p>
            <a:pPr>
              <a:defRPr/>
            </a:pPr>
            <a:fld id="{3A033545-1FB8-40EF-8683-D4317426ADC1}" type="datetime1">
              <a:rPr lang="de-DE"/>
              <a:pPr>
                <a:defRPr/>
              </a:pPr>
              <a:t>13.09.2022</a:t>
            </a:fld>
            <a:endParaRPr lang="de-DE"/>
          </a:p>
        </p:txBody>
      </p:sp>
      <p:sp>
        <p:nvSpPr>
          <p:cNvPr id="8" name="Rectangle 45">
            <a:extLst>
              <a:ext uri="{FF2B5EF4-FFF2-40B4-BE49-F238E27FC236}">
                <a16:creationId xmlns:a16="http://schemas.microsoft.com/office/drawing/2014/main" id="{3FC8C56F-637A-E64C-64D7-08AE9FE425F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46">
            <a:extLst>
              <a:ext uri="{FF2B5EF4-FFF2-40B4-BE49-F238E27FC236}">
                <a16:creationId xmlns:a16="http://schemas.microsoft.com/office/drawing/2014/main" id="{C6CF14C2-2358-43B1-2357-2380C5BBB516}"/>
              </a:ext>
            </a:extLst>
          </p:cNvPr>
          <p:cNvSpPr>
            <a:spLocks noGrp="1" noChangeArrowheads="1"/>
          </p:cNvSpPr>
          <p:nvPr>
            <p:ph type="sldNum" sz="quarter" idx="12"/>
          </p:nvPr>
        </p:nvSpPr>
        <p:spPr>
          <a:ln/>
        </p:spPr>
        <p:txBody>
          <a:bodyPr/>
          <a:lstStyle>
            <a:lvl1pPr>
              <a:defRPr/>
            </a:lvl1pPr>
          </a:lstStyle>
          <a:p>
            <a:pPr>
              <a:defRPr/>
            </a:pPr>
            <a:fld id="{09B0203F-9EFB-42E2-B667-4A9CE8DF4439}" type="slidenum">
              <a:rPr lang="de-DE" altLang="de-DE"/>
              <a:pPr>
                <a:defRPr/>
              </a:pPr>
              <a:t>‹Nr.›</a:t>
            </a:fld>
            <a:endParaRPr lang="de-DE" altLang="de-DE"/>
          </a:p>
        </p:txBody>
      </p:sp>
    </p:spTree>
    <p:extLst>
      <p:ext uri="{BB962C8B-B14F-4D97-AF65-F5344CB8AC3E}">
        <p14:creationId xmlns:p14="http://schemas.microsoft.com/office/powerpoint/2010/main" val="145796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4">
            <a:extLst>
              <a:ext uri="{FF2B5EF4-FFF2-40B4-BE49-F238E27FC236}">
                <a16:creationId xmlns:a16="http://schemas.microsoft.com/office/drawing/2014/main" id="{A11AC7E0-D382-89DF-17A7-CC01DD10DC3F}"/>
              </a:ext>
            </a:extLst>
          </p:cNvPr>
          <p:cNvSpPr>
            <a:spLocks noGrp="1" noChangeArrowheads="1"/>
          </p:cNvSpPr>
          <p:nvPr>
            <p:ph type="dt" sz="half" idx="10"/>
          </p:nvPr>
        </p:nvSpPr>
        <p:spPr>
          <a:ln/>
        </p:spPr>
        <p:txBody>
          <a:bodyPr/>
          <a:lstStyle>
            <a:lvl1pPr>
              <a:defRPr/>
            </a:lvl1pPr>
          </a:lstStyle>
          <a:p>
            <a:pPr>
              <a:defRPr/>
            </a:pPr>
            <a:fld id="{5123E7E0-EC37-4E45-AA71-766B04B2EFF7}" type="datetime1">
              <a:rPr lang="de-DE"/>
              <a:pPr>
                <a:defRPr/>
              </a:pPr>
              <a:t>13.09.2022</a:t>
            </a:fld>
            <a:endParaRPr lang="de-DE"/>
          </a:p>
        </p:txBody>
      </p:sp>
      <p:sp>
        <p:nvSpPr>
          <p:cNvPr id="4" name="Rectangle 45">
            <a:extLst>
              <a:ext uri="{FF2B5EF4-FFF2-40B4-BE49-F238E27FC236}">
                <a16:creationId xmlns:a16="http://schemas.microsoft.com/office/drawing/2014/main" id="{43D0DB85-CE07-181A-96DD-246310F548A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46">
            <a:extLst>
              <a:ext uri="{FF2B5EF4-FFF2-40B4-BE49-F238E27FC236}">
                <a16:creationId xmlns:a16="http://schemas.microsoft.com/office/drawing/2014/main" id="{4B096B27-3CA2-B672-C6FA-35C9AC0675FE}"/>
              </a:ext>
            </a:extLst>
          </p:cNvPr>
          <p:cNvSpPr>
            <a:spLocks noGrp="1" noChangeArrowheads="1"/>
          </p:cNvSpPr>
          <p:nvPr>
            <p:ph type="sldNum" sz="quarter" idx="12"/>
          </p:nvPr>
        </p:nvSpPr>
        <p:spPr>
          <a:ln/>
        </p:spPr>
        <p:txBody>
          <a:bodyPr/>
          <a:lstStyle>
            <a:lvl1pPr>
              <a:defRPr/>
            </a:lvl1pPr>
          </a:lstStyle>
          <a:p>
            <a:pPr>
              <a:defRPr/>
            </a:pPr>
            <a:fld id="{91416425-53FC-484E-BA05-6ED56D432550}" type="slidenum">
              <a:rPr lang="de-DE" altLang="de-DE"/>
              <a:pPr>
                <a:defRPr/>
              </a:pPr>
              <a:t>‹Nr.›</a:t>
            </a:fld>
            <a:endParaRPr lang="de-DE" altLang="de-DE"/>
          </a:p>
        </p:txBody>
      </p:sp>
    </p:spTree>
    <p:extLst>
      <p:ext uri="{BB962C8B-B14F-4D97-AF65-F5344CB8AC3E}">
        <p14:creationId xmlns:p14="http://schemas.microsoft.com/office/powerpoint/2010/main" val="137499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EEAB5220-C29D-ED1B-41A4-76C7539143C2}"/>
              </a:ext>
            </a:extLst>
          </p:cNvPr>
          <p:cNvSpPr>
            <a:spLocks noGrp="1" noChangeArrowheads="1"/>
          </p:cNvSpPr>
          <p:nvPr>
            <p:ph type="dt" sz="half" idx="10"/>
          </p:nvPr>
        </p:nvSpPr>
        <p:spPr>
          <a:ln/>
        </p:spPr>
        <p:txBody>
          <a:bodyPr/>
          <a:lstStyle>
            <a:lvl1pPr>
              <a:defRPr/>
            </a:lvl1pPr>
          </a:lstStyle>
          <a:p>
            <a:pPr>
              <a:defRPr/>
            </a:pPr>
            <a:fld id="{2B8A4260-747A-4BBE-A333-CD766FC98A2E}" type="datetime1">
              <a:rPr lang="de-DE"/>
              <a:pPr>
                <a:defRPr/>
              </a:pPr>
              <a:t>13.09.2022</a:t>
            </a:fld>
            <a:endParaRPr lang="de-DE"/>
          </a:p>
        </p:txBody>
      </p:sp>
      <p:sp>
        <p:nvSpPr>
          <p:cNvPr id="3" name="Rectangle 45">
            <a:extLst>
              <a:ext uri="{FF2B5EF4-FFF2-40B4-BE49-F238E27FC236}">
                <a16:creationId xmlns:a16="http://schemas.microsoft.com/office/drawing/2014/main" id="{8AC569AE-DF7C-E8F9-96BB-8D263352357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46">
            <a:extLst>
              <a:ext uri="{FF2B5EF4-FFF2-40B4-BE49-F238E27FC236}">
                <a16:creationId xmlns:a16="http://schemas.microsoft.com/office/drawing/2014/main" id="{26C682F1-CEFD-8CD8-3E5A-50765CDEDB82}"/>
              </a:ext>
            </a:extLst>
          </p:cNvPr>
          <p:cNvSpPr>
            <a:spLocks noGrp="1" noChangeArrowheads="1"/>
          </p:cNvSpPr>
          <p:nvPr>
            <p:ph type="sldNum" sz="quarter" idx="12"/>
          </p:nvPr>
        </p:nvSpPr>
        <p:spPr>
          <a:ln/>
        </p:spPr>
        <p:txBody>
          <a:bodyPr/>
          <a:lstStyle>
            <a:lvl1pPr>
              <a:defRPr/>
            </a:lvl1pPr>
          </a:lstStyle>
          <a:p>
            <a:pPr>
              <a:defRPr/>
            </a:pPr>
            <a:fld id="{44E3EA02-51C0-4415-A135-AD801E0CD5DA}" type="slidenum">
              <a:rPr lang="de-DE" altLang="de-DE"/>
              <a:pPr>
                <a:defRPr/>
              </a:pPr>
              <a:t>‹Nr.›</a:t>
            </a:fld>
            <a:endParaRPr lang="de-DE" altLang="de-DE"/>
          </a:p>
        </p:txBody>
      </p:sp>
    </p:spTree>
    <p:extLst>
      <p:ext uri="{BB962C8B-B14F-4D97-AF65-F5344CB8AC3E}">
        <p14:creationId xmlns:p14="http://schemas.microsoft.com/office/powerpoint/2010/main" val="68727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4">
            <a:extLst>
              <a:ext uri="{FF2B5EF4-FFF2-40B4-BE49-F238E27FC236}">
                <a16:creationId xmlns:a16="http://schemas.microsoft.com/office/drawing/2014/main" id="{05E90FA9-C729-1B2A-2DF9-394641ECB086}"/>
              </a:ext>
            </a:extLst>
          </p:cNvPr>
          <p:cNvSpPr>
            <a:spLocks noGrp="1" noChangeArrowheads="1"/>
          </p:cNvSpPr>
          <p:nvPr>
            <p:ph type="dt" sz="half" idx="10"/>
          </p:nvPr>
        </p:nvSpPr>
        <p:spPr>
          <a:ln/>
        </p:spPr>
        <p:txBody>
          <a:bodyPr/>
          <a:lstStyle>
            <a:lvl1pPr>
              <a:defRPr/>
            </a:lvl1pPr>
          </a:lstStyle>
          <a:p>
            <a:pPr>
              <a:defRPr/>
            </a:pPr>
            <a:fld id="{CCBB7887-EC3D-4C75-9F18-BD2EE6AA05ED}" type="datetime1">
              <a:rPr lang="de-DE"/>
              <a:pPr>
                <a:defRPr/>
              </a:pPr>
              <a:t>13.09.2022</a:t>
            </a:fld>
            <a:endParaRPr lang="de-DE"/>
          </a:p>
        </p:txBody>
      </p:sp>
      <p:sp>
        <p:nvSpPr>
          <p:cNvPr id="6" name="Rectangle 45">
            <a:extLst>
              <a:ext uri="{FF2B5EF4-FFF2-40B4-BE49-F238E27FC236}">
                <a16:creationId xmlns:a16="http://schemas.microsoft.com/office/drawing/2014/main" id="{BC622117-DCB5-1FCA-0E64-D2D0C1876AC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46">
            <a:extLst>
              <a:ext uri="{FF2B5EF4-FFF2-40B4-BE49-F238E27FC236}">
                <a16:creationId xmlns:a16="http://schemas.microsoft.com/office/drawing/2014/main" id="{3946B1C5-7919-13BF-72FE-D7BB0CE9DCF8}"/>
              </a:ext>
            </a:extLst>
          </p:cNvPr>
          <p:cNvSpPr>
            <a:spLocks noGrp="1" noChangeArrowheads="1"/>
          </p:cNvSpPr>
          <p:nvPr>
            <p:ph type="sldNum" sz="quarter" idx="12"/>
          </p:nvPr>
        </p:nvSpPr>
        <p:spPr>
          <a:ln/>
        </p:spPr>
        <p:txBody>
          <a:bodyPr/>
          <a:lstStyle>
            <a:lvl1pPr>
              <a:defRPr/>
            </a:lvl1pPr>
          </a:lstStyle>
          <a:p>
            <a:pPr>
              <a:defRPr/>
            </a:pPr>
            <a:fld id="{0139B214-5A10-4249-95A8-882CB3AFD007}" type="slidenum">
              <a:rPr lang="de-DE" altLang="de-DE"/>
              <a:pPr>
                <a:defRPr/>
              </a:pPr>
              <a:t>‹Nr.›</a:t>
            </a:fld>
            <a:endParaRPr lang="de-DE" altLang="de-DE"/>
          </a:p>
        </p:txBody>
      </p:sp>
    </p:spTree>
    <p:extLst>
      <p:ext uri="{BB962C8B-B14F-4D97-AF65-F5344CB8AC3E}">
        <p14:creationId xmlns:p14="http://schemas.microsoft.com/office/powerpoint/2010/main" val="220237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4">
            <a:extLst>
              <a:ext uri="{FF2B5EF4-FFF2-40B4-BE49-F238E27FC236}">
                <a16:creationId xmlns:a16="http://schemas.microsoft.com/office/drawing/2014/main" id="{27524DFC-481A-0E86-0D29-BA9204ACBD56}"/>
              </a:ext>
            </a:extLst>
          </p:cNvPr>
          <p:cNvSpPr>
            <a:spLocks noGrp="1" noChangeArrowheads="1"/>
          </p:cNvSpPr>
          <p:nvPr>
            <p:ph type="dt" sz="half" idx="10"/>
          </p:nvPr>
        </p:nvSpPr>
        <p:spPr>
          <a:ln/>
        </p:spPr>
        <p:txBody>
          <a:bodyPr/>
          <a:lstStyle>
            <a:lvl1pPr>
              <a:defRPr/>
            </a:lvl1pPr>
          </a:lstStyle>
          <a:p>
            <a:pPr>
              <a:defRPr/>
            </a:pPr>
            <a:fld id="{2B5D8316-11EB-449F-B03E-6A01B4719B14}" type="datetime1">
              <a:rPr lang="de-DE"/>
              <a:pPr>
                <a:defRPr/>
              </a:pPr>
              <a:t>13.09.2022</a:t>
            </a:fld>
            <a:endParaRPr lang="de-DE"/>
          </a:p>
        </p:txBody>
      </p:sp>
      <p:sp>
        <p:nvSpPr>
          <p:cNvPr id="6" name="Rectangle 45">
            <a:extLst>
              <a:ext uri="{FF2B5EF4-FFF2-40B4-BE49-F238E27FC236}">
                <a16:creationId xmlns:a16="http://schemas.microsoft.com/office/drawing/2014/main" id="{F432D6D5-B290-4B4A-1D6D-4F8CA672081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46">
            <a:extLst>
              <a:ext uri="{FF2B5EF4-FFF2-40B4-BE49-F238E27FC236}">
                <a16:creationId xmlns:a16="http://schemas.microsoft.com/office/drawing/2014/main" id="{D0F0D010-18A4-C125-BA53-F0D97F5BA48E}"/>
              </a:ext>
            </a:extLst>
          </p:cNvPr>
          <p:cNvSpPr>
            <a:spLocks noGrp="1" noChangeArrowheads="1"/>
          </p:cNvSpPr>
          <p:nvPr>
            <p:ph type="sldNum" sz="quarter" idx="12"/>
          </p:nvPr>
        </p:nvSpPr>
        <p:spPr>
          <a:ln/>
        </p:spPr>
        <p:txBody>
          <a:bodyPr/>
          <a:lstStyle>
            <a:lvl1pPr>
              <a:defRPr/>
            </a:lvl1pPr>
          </a:lstStyle>
          <a:p>
            <a:pPr>
              <a:defRPr/>
            </a:pPr>
            <a:fld id="{58363D08-293B-442F-8456-D3952D911263}" type="slidenum">
              <a:rPr lang="de-DE" altLang="de-DE"/>
              <a:pPr>
                <a:defRPr/>
              </a:pPr>
              <a:t>‹Nr.›</a:t>
            </a:fld>
            <a:endParaRPr lang="de-DE" altLang="de-DE"/>
          </a:p>
        </p:txBody>
      </p:sp>
    </p:spTree>
    <p:extLst>
      <p:ext uri="{BB962C8B-B14F-4D97-AF65-F5344CB8AC3E}">
        <p14:creationId xmlns:p14="http://schemas.microsoft.com/office/powerpoint/2010/main" val="218864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6961FF8-C280-CAF3-84AF-AA492EADE6DB}"/>
              </a:ext>
            </a:extLst>
          </p:cNvPr>
          <p:cNvGrpSpPr>
            <a:grpSpLocks/>
          </p:cNvGrpSpPr>
          <p:nvPr/>
        </p:nvGrpSpPr>
        <p:grpSpPr bwMode="auto">
          <a:xfrm>
            <a:off x="0" y="0"/>
            <a:ext cx="9144000" cy="6856413"/>
            <a:chOff x="0" y="0"/>
            <a:chExt cx="5760" cy="4319"/>
          </a:xfrm>
        </p:grpSpPr>
        <p:sp>
          <p:nvSpPr>
            <p:cNvPr id="47107" name="Freeform 3">
              <a:extLst>
                <a:ext uri="{FF2B5EF4-FFF2-40B4-BE49-F238E27FC236}">
                  <a16:creationId xmlns:a16="http://schemas.microsoft.com/office/drawing/2014/main" id="{575024B5-8C5D-BB59-61C3-38B7AA8F6C80}"/>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08" name="Freeform 4">
              <a:extLst>
                <a:ext uri="{FF2B5EF4-FFF2-40B4-BE49-F238E27FC236}">
                  <a16:creationId xmlns:a16="http://schemas.microsoft.com/office/drawing/2014/main" id="{84CD06E3-F51F-8EEC-6DFF-0D6B36A9589B}"/>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09" name="Freeform 5">
              <a:extLst>
                <a:ext uri="{FF2B5EF4-FFF2-40B4-BE49-F238E27FC236}">
                  <a16:creationId xmlns:a16="http://schemas.microsoft.com/office/drawing/2014/main" id="{73D23D77-EC16-6CE1-C924-9BE3FE1A0D56}"/>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0" name="Freeform 6">
              <a:extLst>
                <a:ext uri="{FF2B5EF4-FFF2-40B4-BE49-F238E27FC236}">
                  <a16:creationId xmlns:a16="http://schemas.microsoft.com/office/drawing/2014/main" id="{09500B41-B064-D171-669F-EE22B932F7F8}"/>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1" name="Freeform 7">
              <a:extLst>
                <a:ext uri="{FF2B5EF4-FFF2-40B4-BE49-F238E27FC236}">
                  <a16:creationId xmlns:a16="http://schemas.microsoft.com/office/drawing/2014/main" id="{2A5225AC-EAC1-276A-431E-A0D6A4DF2037}"/>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2" name="Freeform 8">
              <a:extLst>
                <a:ext uri="{FF2B5EF4-FFF2-40B4-BE49-F238E27FC236}">
                  <a16:creationId xmlns:a16="http://schemas.microsoft.com/office/drawing/2014/main" id="{74F8C017-D2E5-9F32-50EC-D7434EF03BE0}"/>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3" name="Freeform 9">
              <a:extLst>
                <a:ext uri="{FF2B5EF4-FFF2-40B4-BE49-F238E27FC236}">
                  <a16:creationId xmlns:a16="http://schemas.microsoft.com/office/drawing/2014/main" id="{C635FB33-51DF-0CDE-2385-368C5A6A69A7}"/>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4" name="Freeform 10">
              <a:extLst>
                <a:ext uri="{FF2B5EF4-FFF2-40B4-BE49-F238E27FC236}">
                  <a16:creationId xmlns:a16="http://schemas.microsoft.com/office/drawing/2014/main" id="{76DAA001-8554-867E-20CE-5402BCED1A6A}"/>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5" name="Freeform 11">
              <a:extLst>
                <a:ext uri="{FF2B5EF4-FFF2-40B4-BE49-F238E27FC236}">
                  <a16:creationId xmlns:a16="http://schemas.microsoft.com/office/drawing/2014/main" id="{CF51B43B-EDE3-F52A-44B9-07155E932E93}"/>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6" name="Freeform 12">
              <a:extLst>
                <a:ext uri="{FF2B5EF4-FFF2-40B4-BE49-F238E27FC236}">
                  <a16:creationId xmlns:a16="http://schemas.microsoft.com/office/drawing/2014/main" id="{CE3818CE-7E13-BAAF-C361-7BF2746FA0F5}"/>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7" name="Freeform 13">
              <a:extLst>
                <a:ext uri="{FF2B5EF4-FFF2-40B4-BE49-F238E27FC236}">
                  <a16:creationId xmlns:a16="http://schemas.microsoft.com/office/drawing/2014/main" id="{A4644DB5-9260-07CB-2D2D-EB628F47A6C7}"/>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8" name="Freeform 14">
              <a:extLst>
                <a:ext uri="{FF2B5EF4-FFF2-40B4-BE49-F238E27FC236}">
                  <a16:creationId xmlns:a16="http://schemas.microsoft.com/office/drawing/2014/main" id="{21D7AEAC-2A0F-CA9F-D049-6CA16190F50B}"/>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19" name="Freeform 15">
              <a:extLst>
                <a:ext uri="{FF2B5EF4-FFF2-40B4-BE49-F238E27FC236}">
                  <a16:creationId xmlns:a16="http://schemas.microsoft.com/office/drawing/2014/main" id="{C29E5CD1-ED02-087A-1CF2-301A5C971576}"/>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0" name="Freeform 16">
              <a:extLst>
                <a:ext uri="{FF2B5EF4-FFF2-40B4-BE49-F238E27FC236}">
                  <a16:creationId xmlns:a16="http://schemas.microsoft.com/office/drawing/2014/main" id="{D35C4AE5-87A4-EAD5-2533-60EDE8EC3F9A}"/>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1" name="Freeform 17">
              <a:extLst>
                <a:ext uri="{FF2B5EF4-FFF2-40B4-BE49-F238E27FC236}">
                  <a16:creationId xmlns:a16="http://schemas.microsoft.com/office/drawing/2014/main" id="{9C3D1F96-E910-A03A-791B-EF3C5AE058CA}"/>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2" name="Freeform 18">
              <a:extLst>
                <a:ext uri="{FF2B5EF4-FFF2-40B4-BE49-F238E27FC236}">
                  <a16:creationId xmlns:a16="http://schemas.microsoft.com/office/drawing/2014/main" id="{C58C4214-884B-D778-13F6-A317626CA292}"/>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3" name="Freeform 19">
              <a:extLst>
                <a:ext uri="{FF2B5EF4-FFF2-40B4-BE49-F238E27FC236}">
                  <a16:creationId xmlns:a16="http://schemas.microsoft.com/office/drawing/2014/main" id="{736172E4-F37E-4E3A-D918-945C9B34D083}"/>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4" name="Freeform 20">
              <a:extLst>
                <a:ext uri="{FF2B5EF4-FFF2-40B4-BE49-F238E27FC236}">
                  <a16:creationId xmlns:a16="http://schemas.microsoft.com/office/drawing/2014/main" id="{3E25DBA9-E604-EECF-2C01-7C4D6F3A831B}"/>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5" name="Freeform 21">
              <a:extLst>
                <a:ext uri="{FF2B5EF4-FFF2-40B4-BE49-F238E27FC236}">
                  <a16:creationId xmlns:a16="http://schemas.microsoft.com/office/drawing/2014/main" id="{1447BC6E-023D-F5AD-186B-B43B19EBB97D}"/>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6" name="Freeform 22">
              <a:extLst>
                <a:ext uri="{FF2B5EF4-FFF2-40B4-BE49-F238E27FC236}">
                  <a16:creationId xmlns:a16="http://schemas.microsoft.com/office/drawing/2014/main" id="{7EB12509-C697-0BB8-0E4A-05AF9795F77B}"/>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7" name="Freeform 23">
              <a:extLst>
                <a:ext uri="{FF2B5EF4-FFF2-40B4-BE49-F238E27FC236}">
                  <a16:creationId xmlns:a16="http://schemas.microsoft.com/office/drawing/2014/main" id="{7CB90DA4-C294-CEE3-5868-FFDC44632DE5}"/>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8" name="Freeform 24">
              <a:extLst>
                <a:ext uri="{FF2B5EF4-FFF2-40B4-BE49-F238E27FC236}">
                  <a16:creationId xmlns:a16="http://schemas.microsoft.com/office/drawing/2014/main" id="{4F597192-386C-6204-E91F-678E8AF94AA7}"/>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29" name="Freeform 25">
              <a:extLst>
                <a:ext uri="{FF2B5EF4-FFF2-40B4-BE49-F238E27FC236}">
                  <a16:creationId xmlns:a16="http://schemas.microsoft.com/office/drawing/2014/main" id="{A0C91A41-5E65-9EB6-12CA-1320AE622C82}"/>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0" name="Freeform 26">
              <a:extLst>
                <a:ext uri="{FF2B5EF4-FFF2-40B4-BE49-F238E27FC236}">
                  <a16:creationId xmlns:a16="http://schemas.microsoft.com/office/drawing/2014/main" id="{97FE9293-975E-E989-AAF2-E6FC7B563D61}"/>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1" name="Freeform 27">
              <a:extLst>
                <a:ext uri="{FF2B5EF4-FFF2-40B4-BE49-F238E27FC236}">
                  <a16:creationId xmlns:a16="http://schemas.microsoft.com/office/drawing/2014/main" id="{691B9A04-104E-E16A-9686-1286E55AFD9B}"/>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2" name="Freeform 28">
              <a:extLst>
                <a:ext uri="{FF2B5EF4-FFF2-40B4-BE49-F238E27FC236}">
                  <a16:creationId xmlns:a16="http://schemas.microsoft.com/office/drawing/2014/main" id="{30CB126A-84D0-3FE5-8258-16F012A06435}"/>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3" name="Freeform 29">
              <a:extLst>
                <a:ext uri="{FF2B5EF4-FFF2-40B4-BE49-F238E27FC236}">
                  <a16:creationId xmlns:a16="http://schemas.microsoft.com/office/drawing/2014/main" id="{0CD450FF-8663-12BF-429F-612DEA338077}"/>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4" name="Freeform 30">
              <a:extLst>
                <a:ext uri="{FF2B5EF4-FFF2-40B4-BE49-F238E27FC236}">
                  <a16:creationId xmlns:a16="http://schemas.microsoft.com/office/drawing/2014/main" id="{FEA8DABF-0C04-184E-59D7-88D4D92BE552}"/>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5" name="Freeform 31">
              <a:extLst>
                <a:ext uri="{FF2B5EF4-FFF2-40B4-BE49-F238E27FC236}">
                  <a16:creationId xmlns:a16="http://schemas.microsoft.com/office/drawing/2014/main" id="{F20E3219-6A78-0C2B-29D8-23F6269D1AE4}"/>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6" name="Freeform 32">
              <a:extLst>
                <a:ext uri="{FF2B5EF4-FFF2-40B4-BE49-F238E27FC236}">
                  <a16:creationId xmlns:a16="http://schemas.microsoft.com/office/drawing/2014/main" id="{E1208DE1-92FD-94FD-3ABB-0569768B0461}"/>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7" name="Freeform 33">
              <a:extLst>
                <a:ext uri="{FF2B5EF4-FFF2-40B4-BE49-F238E27FC236}">
                  <a16:creationId xmlns:a16="http://schemas.microsoft.com/office/drawing/2014/main" id="{98535CAD-0434-104A-8908-64C3C399AD02}"/>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8" name="Freeform 34">
              <a:extLst>
                <a:ext uri="{FF2B5EF4-FFF2-40B4-BE49-F238E27FC236}">
                  <a16:creationId xmlns:a16="http://schemas.microsoft.com/office/drawing/2014/main" id="{BC18B264-DE24-0656-CCED-1A03051F1927}"/>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39" name="Freeform 35">
              <a:extLst>
                <a:ext uri="{FF2B5EF4-FFF2-40B4-BE49-F238E27FC236}">
                  <a16:creationId xmlns:a16="http://schemas.microsoft.com/office/drawing/2014/main" id="{B28A7575-6731-974A-35A8-D9D7F2DC56AD}"/>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40" name="Freeform 36">
              <a:extLst>
                <a:ext uri="{FF2B5EF4-FFF2-40B4-BE49-F238E27FC236}">
                  <a16:creationId xmlns:a16="http://schemas.microsoft.com/office/drawing/2014/main" id="{20B30F58-3BDC-BA6F-099E-13965F3DD4D1}"/>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41" name="Freeform 37">
              <a:extLst>
                <a:ext uri="{FF2B5EF4-FFF2-40B4-BE49-F238E27FC236}">
                  <a16:creationId xmlns:a16="http://schemas.microsoft.com/office/drawing/2014/main" id="{FA58E2C1-0A1F-E126-F1ED-6C07A9D2C921}"/>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42" name="Freeform 38">
              <a:extLst>
                <a:ext uri="{FF2B5EF4-FFF2-40B4-BE49-F238E27FC236}">
                  <a16:creationId xmlns:a16="http://schemas.microsoft.com/office/drawing/2014/main" id="{B95E4C5A-EA1D-B40F-FBE3-433E6984230C}"/>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grpSp>
          <p:nvGrpSpPr>
            <p:cNvPr id="1068" name="Group 39">
              <a:extLst>
                <a:ext uri="{FF2B5EF4-FFF2-40B4-BE49-F238E27FC236}">
                  <a16:creationId xmlns:a16="http://schemas.microsoft.com/office/drawing/2014/main" id="{2A08091D-4507-8EC9-BDEA-8FBE08E26997}"/>
                </a:ext>
              </a:extLst>
            </p:cNvPr>
            <p:cNvGrpSpPr>
              <a:grpSpLocks/>
            </p:cNvGrpSpPr>
            <p:nvPr userDrawn="1"/>
          </p:nvGrpSpPr>
          <p:grpSpPr bwMode="auto">
            <a:xfrm>
              <a:off x="0" y="1632"/>
              <a:ext cx="5758" cy="1858"/>
              <a:chOff x="0" y="1632"/>
              <a:chExt cx="5758" cy="1858"/>
            </a:xfrm>
          </p:grpSpPr>
          <p:sp>
            <p:nvSpPr>
              <p:cNvPr id="47144" name="Freeform 40">
                <a:extLst>
                  <a:ext uri="{FF2B5EF4-FFF2-40B4-BE49-F238E27FC236}">
                    <a16:creationId xmlns:a16="http://schemas.microsoft.com/office/drawing/2014/main" id="{1B9923C8-DD15-8E47-600D-E411ABEF6759}"/>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sp>
            <p:nvSpPr>
              <p:cNvPr id="47145" name="Freeform 41">
                <a:extLst>
                  <a:ext uri="{FF2B5EF4-FFF2-40B4-BE49-F238E27FC236}">
                    <a16:creationId xmlns:a16="http://schemas.microsoft.com/office/drawing/2014/main" id="{8AF2D0AD-8A5B-8E16-A3C7-B3E64040D81C}"/>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eaLnBrk="1" hangingPunct="1">
                  <a:defRPr/>
                </a:pPr>
                <a:endParaRPr lang="de-DE">
                  <a:effectLst>
                    <a:outerShdw blurRad="38100" dist="38100" dir="2700000" algn="tl">
                      <a:srgbClr val="000000">
                        <a:alpha val="43137"/>
                      </a:srgbClr>
                    </a:outerShdw>
                  </a:effectLst>
                  <a:latin typeface="Arial" charset="0"/>
                </a:endParaRPr>
              </a:p>
            </p:txBody>
          </p:sp>
        </p:grpSp>
      </p:grpSp>
      <p:sp>
        <p:nvSpPr>
          <p:cNvPr id="47146" name="Rectangle 42">
            <a:extLst>
              <a:ext uri="{FF2B5EF4-FFF2-40B4-BE49-F238E27FC236}">
                <a16:creationId xmlns:a16="http://schemas.microsoft.com/office/drawing/2014/main" id="{F798267F-3EB0-6093-19F4-E5903398A8BA}"/>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47147" name="Rectangle 43">
            <a:extLst>
              <a:ext uri="{FF2B5EF4-FFF2-40B4-BE49-F238E27FC236}">
                <a16:creationId xmlns:a16="http://schemas.microsoft.com/office/drawing/2014/main" id="{6F4CBB7C-D283-B9E7-6CB1-A46D9435DF5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7148" name="Rectangle 44">
            <a:extLst>
              <a:ext uri="{FF2B5EF4-FFF2-40B4-BE49-F238E27FC236}">
                <a16:creationId xmlns:a16="http://schemas.microsoft.com/office/drawing/2014/main" id="{4AD70263-450C-A522-0E31-DCC6B2B48931}"/>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effectLst>
                  <a:outerShdw blurRad="38100" dist="38100" dir="2700000" algn="tl">
                    <a:srgbClr val="000000"/>
                  </a:outerShdw>
                </a:effectLst>
                <a:latin typeface="Arial" charset="0"/>
              </a:defRPr>
            </a:lvl1pPr>
          </a:lstStyle>
          <a:p>
            <a:pPr>
              <a:defRPr/>
            </a:pPr>
            <a:fld id="{51ED9408-9BA9-4A35-AFF3-B1BA83A232A7}" type="datetime1">
              <a:rPr lang="de-DE"/>
              <a:pPr>
                <a:defRPr/>
              </a:pPr>
              <a:t>13.09.2022</a:t>
            </a:fld>
            <a:endParaRPr lang="de-DE"/>
          </a:p>
        </p:txBody>
      </p:sp>
      <p:sp>
        <p:nvSpPr>
          <p:cNvPr id="47149" name="Rectangle 45">
            <a:extLst>
              <a:ext uri="{FF2B5EF4-FFF2-40B4-BE49-F238E27FC236}">
                <a16:creationId xmlns:a16="http://schemas.microsoft.com/office/drawing/2014/main" id="{7FEA7BB8-0639-0AA4-0904-EB9821041C2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Arial" charset="0"/>
              </a:defRPr>
            </a:lvl1pPr>
          </a:lstStyle>
          <a:p>
            <a:pPr>
              <a:defRPr/>
            </a:pPr>
            <a:endParaRPr lang="de-DE"/>
          </a:p>
        </p:txBody>
      </p:sp>
      <p:sp>
        <p:nvSpPr>
          <p:cNvPr id="47150" name="Rectangle 46">
            <a:extLst>
              <a:ext uri="{FF2B5EF4-FFF2-40B4-BE49-F238E27FC236}">
                <a16:creationId xmlns:a16="http://schemas.microsoft.com/office/drawing/2014/main" id="{87A6CD31-88F5-F2AA-C1EB-C8D1FCC3C7A0}"/>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defRPr>
            </a:lvl1pPr>
          </a:lstStyle>
          <a:p>
            <a:pPr>
              <a:defRPr/>
            </a:pPr>
            <a:fld id="{A43CEE14-779D-4FE7-9EEF-0508CD6DA1C9}" type="slidenum">
              <a:rPr lang="de-DE" altLang="de-DE"/>
              <a:pPr>
                <a:defRPr/>
              </a:pPr>
              <a:t>‹Nr.›</a:t>
            </a:fld>
            <a:endParaRPr lang="de-DE" altLang="de-DE"/>
          </a:p>
        </p:txBody>
      </p:sp>
    </p:spTree>
  </p:cSld>
  <p:clrMap bg1="dk2" tx1="lt1" bg2="dk1" tx2="lt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e.wikipedia.org/wiki/Kleinspannung#PELV" TargetMode="External"/><Relationship Id="rId5" Type="http://schemas.openxmlformats.org/officeDocument/2006/relationships/hyperlink" Target="https://de.wikipedia.org/wiki/Kleinspannung#SEL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de.wikipedia.org/wiki/Bild:Leitungsschutzschalter_transparent.JP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D:\USB%20Stick%20&#196;gypten\Ausgesuchte%20MP3%20Playliste%20Lieder\Heavy\5%20-%20Tallulah.mp3"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a:extLst>
              <a:ext uri="{FF2B5EF4-FFF2-40B4-BE49-F238E27FC236}">
                <a16:creationId xmlns:a16="http://schemas.microsoft.com/office/drawing/2014/main" id="{CB848E3A-668A-DA85-50CF-7B8151A760B5}"/>
              </a:ext>
            </a:extLst>
          </p:cNvPr>
          <p:cNvSpPr>
            <a:spLocks noGrp="1"/>
          </p:cNvSpPr>
          <p:nvPr>
            <p:ph type="dt" sz="quarter" idx="10"/>
          </p:nvPr>
        </p:nvSpPr>
        <p:spPr/>
        <p:txBody>
          <a:bodyPr/>
          <a:lstStyle/>
          <a:p>
            <a:pPr>
              <a:defRPr/>
            </a:pPr>
            <a:fld id="{3E88873C-47C5-4764-9AAE-6C7067A57684}" type="datetime1">
              <a:rPr lang="de-DE"/>
              <a:pPr>
                <a:defRPr/>
              </a:pPr>
              <a:t>13.09.2022</a:t>
            </a:fld>
            <a:endParaRPr lang="de-DE"/>
          </a:p>
        </p:txBody>
      </p:sp>
      <p:sp>
        <p:nvSpPr>
          <p:cNvPr id="82946" name="Rectangle 2">
            <a:extLst>
              <a:ext uri="{FF2B5EF4-FFF2-40B4-BE49-F238E27FC236}">
                <a16:creationId xmlns:a16="http://schemas.microsoft.com/office/drawing/2014/main" id="{F46DBA81-01C2-9D1A-1CD2-E435DFD867F1}"/>
              </a:ext>
            </a:extLst>
          </p:cNvPr>
          <p:cNvSpPr>
            <a:spLocks noGrp="1" noChangeArrowheads="1"/>
          </p:cNvSpPr>
          <p:nvPr>
            <p:ph type="title"/>
          </p:nvPr>
        </p:nvSpPr>
        <p:spPr>
          <a:xfrm>
            <a:off x="468313" y="2924175"/>
            <a:ext cx="8229600" cy="1143000"/>
          </a:xfrm>
        </p:spPr>
        <p:txBody>
          <a:bodyPr/>
          <a:lstStyle/>
          <a:p>
            <a:pPr eaLnBrk="1" hangingPunct="1">
              <a:defRPr/>
            </a:pPr>
            <a:r>
              <a:rPr lang="de-DE" sz="7200" dirty="0">
                <a:solidFill>
                  <a:srgbClr val="FF0000"/>
                </a:solidFill>
              </a:rPr>
              <a:t>Richtig messen!!!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9087E98-1D69-950D-709C-F7E32FA0CFE5}"/>
              </a:ext>
            </a:extLst>
          </p:cNvPr>
          <p:cNvSpPr>
            <a:spLocks noGrp="1"/>
          </p:cNvSpPr>
          <p:nvPr>
            <p:ph type="dt" sz="quarter" idx="10"/>
          </p:nvPr>
        </p:nvSpPr>
        <p:spPr/>
        <p:txBody>
          <a:bodyPr/>
          <a:lstStyle/>
          <a:p>
            <a:pPr>
              <a:defRPr/>
            </a:pPr>
            <a:fld id="{8E49D37A-2C6F-4079-95C0-56EC3DB3F123}" type="datetime1">
              <a:rPr lang="de-DE"/>
              <a:pPr>
                <a:defRPr/>
              </a:pPr>
              <a:t>13.09.2022</a:t>
            </a:fld>
            <a:endParaRPr lang="de-DE"/>
          </a:p>
        </p:txBody>
      </p:sp>
      <p:sp>
        <p:nvSpPr>
          <p:cNvPr id="55299" name="Rectangle 3">
            <a:extLst>
              <a:ext uri="{FF2B5EF4-FFF2-40B4-BE49-F238E27FC236}">
                <a16:creationId xmlns:a16="http://schemas.microsoft.com/office/drawing/2014/main" id="{3A0F41C5-2FA8-092D-8F79-D4F816D579ED}"/>
              </a:ext>
            </a:extLst>
          </p:cNvPr>
          <p:cNvSpPr>
            <a:spLocks noGrp="1" noChangeArrowheads="1"/>
          </p:cNvSpPr>
          <p:nvPr>
            <p:ph type="body" idx="1"/>
          </p:nvPr>
        </p:nvSpPr>
        <p:spPr>
          <a:xfrm>
            <a:off x="457200" y="928688"/>
            <a:ext cx="8229600" cy="5357812"/>
          </a:xfrm>
        </p:spPr>
        <p:txBody>
          <a:bodyPr/>
          <a:lstStyle/>
          <a:p>
            <a:pPr eaLnBrk="1" hangingPunct="1">
              <a:lnSpc>
                <a:spcPct val="80000"/>
              </a:lnSpc>
              <a:defRPr/>
            </a:pPr>
            <a:r>
              <a:rPr lang="de-DE" sz="2000" dirty="0"/>
              <a:t>Die Anlage Spannungslos schalten.</a:t>
            </a:r>
          </a:p>
          <a:p>
            <a:pPr eaLnBrk="1" hangingPunct="1">
              <a:lnSpc>
                <a:spcPct val="80000"/>
              </a:lnSpc>
              <a:buFont typeface="Wingdings" panose="05000000000000000000" pitchFamily="2" charset="2"/>
              <a:buNone/>
              <a:defRPr/>
            </a:pPr>
            <a:r>
              <a:rPr lang="de-DE" sz="2000" dirty="0"/>
              <a:t>   	Hauptschalter-, RCD-, und Sicherungen ausschalten.</a:t>
            </a:r>
          </a:p>
          <a:p>
            <a:pPr eaLnBrk="1" hangingPunct="1">
              <a:lnSpc>
                <a:spcPct val="80000"/>
              </a:lnSpc>
              <a:buFont typeface="Wingdings" panose="05000000000000000000" pitchFamily="2" charset="2"/>
              <a:buNone/>
              <a:defRPr/>
            </a:pPr>
            <a:r>
              <a:rPr lang="de-DE" sz="2000" dirty="0"/>
              <a:t>	Elektronischer </a:t>
            </a:r>
            <a:r>
              <a:rPr lang="de-DE" sz="2000" dirty="0" err="1"/>
              <a:t>Alstromsensitiv</a:t>
            </a:r>
            <a:r>
              <a:rPr lang="de-DE" sz="2000" dirty="0"/>
              <a:t> RCD abklemmen	</a:t>
            </a:r>
          </a:p>
          <a:p>
            <a:pPr eaLnBrk="1" hangingPunct="1">
              <a:lnSpc>
                <a:spcPct val="80000"/>
              </a:lnSpc>
              <a:buFont typeface="Wingdings" panose="05000000000000000000" pitchFamily="2" charset="2"/>
              <a:buNone/>
              <a:defRPr/>
            </a:pPr>
            <a:endParaRPr lang="de-DE" sz="2000" dirty="0"/>
          </a:p>
          <a:p>
            <a:pPr eaLnBrk="1" hangingPunct="1">
              <a:lnSpc>
                <a:spcPct val="80000"/>
              </a:lnSpc>
              <a:defRPr/>
            </a:pPr>
            <a:r>
              <a:rPr lang="de-DE" sz="2000" dirty="0"/>
              <a:t>Spannungsfreiheit prüfen.</a:t>
            </a:r>
          </a:p>
          <a:p>
            <a:pPr eaLnBrk="1" hangingPunct="1">
              <a:lnSpc>
                <a:spcPct val="80000"/>
              </a:lnSpc>
              <a:defRPr/>
            </a:pPr>
            <a:endParaRPr lang="de-DE" sz="2000" dirty="0"/>
          </a:p>
          <a:p>
            <a:pPr eaLnBrk="1" hangingPunct="1">
              <a:lnSpc>
                <a:spcPct val="80000"/>
              </a:lnSpc>
              <a:defRPr/>
            </a:pPr>
            <a:r>
              <a:rPr lang="de-DE" sz="2000" dirty="0"/>
              <a:t>Alle Geräte ausstecken.</a:t>
            </a:r>
          </a:p>
          <a:p>
            <a:pPr eaLnBrk="1" hangingPunct="1">
              <a:lnSpc>
                <a:spcPct val="80000"/>
              </a:lnSpc>
              <a:buFont typeface="Wingdings" panose="05000000000000000000" pitchFamily="2" charset="2"/>
              <a:buNone/>
              <a:defRPr/>
            </a:pPr>
            <a:endParaRPr lang="de-DE" sz="2000" dirty="0"/>
          </a:p>
          <a:p>
            <a:pPr eaLnBrk="1" hangingPunct="1">
              <a:lnSpc>
                <a:spcPct val="80000"/>
              </a:lnSpc>
              <a:defRPr/>
            </a:pPr>
            <a:r>
              <a:rPr lang="de-DE" sz="2000" dirty="0"/>
              <a:t>Die Lichtschalter einschalten. Ansonsten wird nach dem Schalter die Leitung nicht gemessen.  Deshalb die Aus-Schalter immer so einbauen, das bei Licht aus die Wippe oben gedrückt ist. </a:t>
            </a:r>
          </a:p>
          <a:p>
            <a:pPr eaLnBrk="1" hangingPunct="1">
              <a:lnSpc>
                <a:spcPct val="80000"/>
              </a:lnSpc>
              <a:buFont typeface="Wingdings" panose="05000000000000000000" pitchFamily="2" charset="2"/>
              <a:buNone/>
              <a:defRPr/>
            </a:pPr>
            <a:endParaRPr lang="de-DE" sz="2000" dirty="0"/>
          </a:p>
          <a:p>
            <a:pPr eaLnBrk="1" hangingPunct="1">
              <a:lnSpc>
                <a:spcPct val="80000"/>
              </a:lnSpc>
              <a:defRPr/>
            </a:pPr>
            <a:r>
              <a:rPr lang="de-DE" sz="2000" dirty="0"/>
              <a:t>Darauf achten ob eine Überspannungseinrichtung eingebaut ist z.B. im Zählerkasten oder eine Steckdosenleiste mit Überspannungsschutz. Den es besteht da eine Verbindung zwischen der Phase, </a:t>
            </a:r>
            <a:r>
              <a:rPr lang="de-DE" sz="2000" dirty="0" err="1"/>
              <a:t>Nulleiter</a:t>
            </a:r>
            <a:r>
              <a:rPr lang="de-DE" sz="2000" dirty="0"/>
              <a:t> und Schutzleiter. Das </a:t>
            </a:r>
            <a:r>
              <a:rPr lang="de-DE" sz="2000" dirty="0" err="1"/>
              <a:t>Messergebnis</a:t>
            </a:r>
            <a:r>
              <a:rPr lang="de-DE" sz="2000" dirty="0"/>
              <a:t> wäre nicht richtig.</a:t>
            </a:r>
          </a:p>
          <a:p>
            <a:pPr eaLnBrk="1" hangingPunct="1">
              <a:lnSpc>
                <a:spcPct val="80000"/>
              </a:lnSpc>
              <a:defRPr/>
            </a:pPr>
            <a:r>
              <a:rPr lang="de-DE" sz="2000" dirty="0"/>
              <a:t>Am besten ist es, um richtige </a:t>
            </a:r>
            <a:r>
              <a:rPr lang="de-DE" sz="2000" dirty="0" err="1"/>
              <a:t>Messergebnisse</a:t>
            </a:r>
            <a:r>
              <a:rPr lang="de-DE" sz="2000" dirty="0"/>
              <a:t> zu erzielen, wenn man die Drähte markiert und ausklemmt.</a:t>
            </a:r>
          </a:p>
          <a:p>
            <a:pPr eaLnBrk="1" hangingPunct="1">
              <a:lnSpc>
                <a:spcPct val="80000"/>
              </a:lnSpc>
              <a:defRPr/>
            </a:pPr>
            <a:endParaRPr lang="de-DE" sz="2000" dirty="0"/>
          </a:p>
        </p:txBody>
      </p:sp>
      <p:sp>
        <p:nvSpPr>
          <p:cNvPr id="55301" name="Rectangle 5">
            <a:extLst>
              <a:ext uri="{FF2B5EF4-FFF2-40B4-BE49-F238E27FC236}">
                <a16:creationId xmlns:a16="http://schemas.microsoft.com/office/drawing/2014/main" id="{5018F5FE-FEA2-F300-41D6-F0536E0E04B5}"/>
              </a:ext>
            </a:extLst>
          </p:cNvPr>
          <p:cNvSpPr>
            <a:spLocks noGrp="1" noChangeArrowheads="1"/>
          </p:cNvSpPr>
          <p:nvPr>
            <p:ph type="title"/>
          </p:nvPr>
        </p:nvSpPr>
        <p:spPr>
          <a:xfrm>
            <a:off x="1619250" y="404813"/>
            <a:ext cx="5761038" cy="503237"/>
          </a:xfrm>
        </p:spPr>
        <p:txBody>
          <a:bodyPr/>
          <a:lstStyle/>
          <a:p>
            <a:pPr eaLnBrk="1" hangingPunct="1">
              <a:defRPr/>
            </a:pPr>
            <a:r>
              <a:rPr lang="de-DE" sz="4000"/>
              <a:t>Isolationmessung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460D0E1-66E2-E1DB-6560-08C42A9513E3}"/>
              </a:ext>
            </a:extLst>
          </p:cNvPr>
          <p:cNvSpPr>
            <a:spLocks noGrp="1"/>
          </p:cNvSpPr>
          <p:nvPr>
            <p:ph type="dt" sz="quarter" idx="10"/>
          </p:nvPr>
        </p:nvSpPr>
        <p:spPr/>
        <p:txBody>
          <a:bodyPr/>
          <a:lstStyle/>
          <a:p>
            <a:pPr>
              <a:defRPr/>
            </a:pPr>
            <a:fld id="{5D11DCCD-81AD-4487-B75C-16AB8EA98318}" type="datetime1">
              <a:rPr lang="de-DE"/>
              <a:pPr>
                <a:defRPr/>
              </a:pPr>
              <a:t>13.09.2022</a:t>
            </a:fld>
            <a:endParaRPr lang="de-DE" dirty="0"/>
          </a:p>
        </p:txBody>
      </p:sp>
      <p:sp>
        <p:nvSpPr>
          <p:cNvPr id="56323" name="Rectangle 3">
            <a:extLst>
              <a:ext uri="{FF2B5EF4-FFF2-40B4-BE49-F238E27FC236}">
                <a16:creationId xmlns:a16="http://schemas.microsoft.com/office/drawing/2014/main" id="{343669C6-3411-1271-C924-832AE99F00B6}"/>
              </a:ext>
            </a:extLst>
          </p:cNvPr>
          <p:cNvSpPr>
            <a:spLocks noGrp="1" noChangeArrowheads="1"/>
          </p:cNvSpPr>
          <p:nvPr>
            <p:ph type="body" idx="1"/>
          </p:nvPr>
        </p:nvSpPr>
        <p:spPr>
          <a:xfrm>
            <a:off x="457200" y="1196975"/>
            <a:ext cx="8229600" cy="4933950"/>
          </a:xfrm>
        </p:spPr>
        <p:txBody>
          <a:bodyPr/>
          <a:lstStyle/>
          <a:p>
            <a:pPr eaLnBrk="1" hangingPunct="1">
              <a:lnSpc>
                <a:spcPct val="90000"/>
              </a:lnSpc>
              <a:defRPr/>
            </a:pPr>
            <a:r>
              <a:rPr lang="de-DE" sz="2400" dirty="0"/>
              <a:t>Bei Neubauten und Explosionsgeschützter Installation zwischen allen Leitern gegeneinander messen.</a:t>
            </a:r>
          </a:p>
          <a:p>
            <a:pPr eaLnBrk="1" hangingPunct="1">
              <a:lnSpc>
                <a:spcPct val="90000"/>
              </a:lnSpc>
              <a:buFont typeface="Wingdings" panose="05000000000000000000" pitchFamily="2" charset="2"/>
              <a:buNone/>
              <a:defRPr/>
            </a:pPr>
            <a:r>
              <a:rPr lang="de-DE" sz="2400" dirty="0"/>
              <a:t>	P-P, P-N, P-PE, N-PE. Geräte abklemmen!</a:t>
            </a:r>
          </a:p>
          <a:p>
            <a:pPr eaLnBrk="1" hangingPunct="1">
              <a:lnSpc>
                <a:spcPct val="90000"/>
              </a:lnSpc>
              <a:defRPr/>
            </a:pPr>
            <a:r>
              <a:rPr lang="de-DE" sz="2400" dirty="0"/>
              <a:t>Bei Wiederholungsprüfungen, wo Geräte vorhanden sind, kann man die Phasen und Neutralleiter verbinden und gegen PE messen. Dadurch kann man ein beschädigen der Anlage verhindern.</a:t>
            </a:r>
          </a:p>
          <a:p>
            <a:pPr eaLnBrk="1" hangingPunct="1">
              <a:lnSpc>
                <a:spcPct val="90000"/>
              </a:lnSpc>
              <a:defRPr/>
            </a:pPr>
            <a:r>
              <a:rPr lang="de-DE" sz="2400" dirty="0"/>
              <a:t>Es muss ein Isolationswiderstand bei Neuanlagen von mindestens 1 M</a:t>
            </a:r>
            <a:r>
              <a:rPr lang="el-GR" sz="2400" dirty="0">
                <a:cs typeface="Arial" charset="0"/>
              </a:rPr>
              <a:t>Ω</a:t>
            </a:r>
            <a:r>
              <a:rPr lang="de-DE" sz="2400" dirty="0"/>
              <a:t> gemessen werden. Liegt der Wert darunter, so ist der Fehler zu suchen.</a:t>
            </a:r>
            <a:br>
              <a:rPr lang="de-DE" sz="2400" dirty="0"/>
            </a:br>
            <a:r>
              <a:rPr lang="de-DE" sz="2400" dirty="0"/>
              <a:t>Bei Bestehenden Anlagen pro Volt 1K</a:t>
            </a:r>
            <a:r>
              <a:rPr lang="el-GR" sz="2400" dirty="0">
                <a:cs typeface="Arial" charset="0"/>
              </a:rPr>
              <a:t>Ω</a:t>
            </a:r>
            <a:r>
              <a:rPr lang="de-DE" sz="2400" dirty="0">
                <a:cs typeface="Arial" charset="0"/>
              </a:rPr>
              <a:t>. Das wären bei 230V=0,23M</a:t>
            </a:r>
            <a:r>
              <a:rPr lang="el-GR" sz="2400" dirty="0">
                <a:cs typeface="Arial" charset="0"/>
              </a:rPr>
              <a:t>Ω</a:t>
            </a:r>
            <a:r>
              <a:rPr lang="de-DE" sz="2400" dirty="0">
                <a:cs typeface="Arial" charset="0"/>
              </a:rPr>
              <a:t>, 400V=0,4M</a:t>
            </a:r>
            <a:r>
              <a:rPr lang="el-GR" sz="2400" dirty="0">
                <a:cs typeface="Arial" charset="0"/>
              </a:rPr>
              <a:t>Ω</a:t>
            </a:r>
            <a:r>
              <a:rPr lang="de-DE" sz="2400" dirty="0">
                <a:cs typeface="Arial" charset="0"/>
              </a:rPr>
              <a:t>.</a:t>
            </a:r>
          </a:p>
        </p:txBody>
      </p:sp>
      <p:sp>
        <p:nvSpPr>
          <p:cNvPr id="56325" name="Rectangle 5">
            <a:extLst>
              <a:ext uri="{FF2B5EF4-FFF2-40B4-BE49-F238E27FC236}">
                <a16:creationId xmlns:a16="http://schemas.microsoft.com/office/drawing/2014/main" id="{F3A8CCAA-68AB-F890-AC03-76E2484B089C}"/>
              </a:ext>
            </a:extLst>
          </p:cNvPr>
          <p:cNvSpPr>
            <a:spLocks noGrp="1" noChangeArrowheads="1"/>
          </p:cNvSpPr>
          <p:nvPr>
            <p:ph type="title"/>
          </p:nvPr>
        </p:nvSpPr>
        <p:spPr>
          <a:xfrm>
            <a:off x="1619250" y="404813"/>
            <a:ext cx="5761038" cy="503237"/>
          </a:xfrm>
        </p:spPr>
        <p:txBody>
          <a:bodyPr/>
          <a:lstStyle/>
          <a:p>
            <a:pPr eaLnBrk="1" hangingPunct="1">
              <a:defRPr/>
            </a:pPr>
            <a:r>
              <a:rPr lang="de-DE" sz="4000" dirty="0" err="1"/>
              <a:t>Isolationmessung</a:t>
            </a:r>
            <a:endParaRPr lang="de-DE"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9868038-B571-F001-8C42-D355640927E4}"/>
              </a:ext>
            </a:extLst>
          </p:cNvPr>
          <p:cNvSpPr>
            <a:spLocks noGrp="1"/>
          </p:cNvSpPr>
          <p:nvPr>
            <p:ph type="dt" sz="quarter" idx="10"/>
          </p:nvPr>
        </p:nvSpPr>
        <p:spPr/>
        <p:txBody>
          <a:bodyPr/>
          <a:lstStyle/>
          <a:p>
            <a:pPr>
              <a:defRPr/>
            </a:pPr>
            <a:fld id="{33E029EC-FF11-4A2E-B439-232F2458FCE5}" type="datetime1">
              <a:rPr lang="de-DE" smtClean="0"/>
              <a:pPr>
                <a:defRPr/>
              </a:pPr>
              <a:t>13.09.2022</a:t>
            </a:fld>
            <a:endParaRPr lang="de-DE"/>
          </a:p>
        </p:txBody>
      </p:sp>
      <p:sp>
        <p:nvSpPr>
          <p:cNvPr id="5" name="Datumsplatzhalter 3">
            <a:extLst>
              <a:ext uri="{FF2B5EF4-FFF2-40B4-BE49-F238E27FC236}">
                <a16:creationId xmlns:a16="http://schemas.microsoft.com/office/drawing/2014/main" id="{6B2F5946-92C5-AAC3-8328-A72806F64258}"/>
              </a:ext>
            </a:extLst>
          </p:cNvPr>
          <p:cNvSpPr txBox="1">
            <a:spLocks/>
          </p:cNvSpPr>
          <p:nvPr/>
        </p:nvSpPr>
        <p:spPr bwMode="auto">
          <a:xfrm>
            <a:off x="457200" y="6243638"/>
            <a:ext cx="2133600" cy="457200"/>
          </a:xfrm>
          <a:prstGeom prst="rect">
            <a:avLst/>
          </a:prstGeom>
          <a:noFill/>
          <a:ln w="9525">
            <a:noFill/>
            <a:miter lim="800000"/>
            <a:headEnd/>
            <a:tailEnd/>
          </a:ln>
          <a:effectLst/>
        </p:spPr>
        <p:txBody>
          <a:bodyPr anchor="b"/>
          <a:lstStyle>
            <a:defPPr>
              <a:defRPr lang="de-DE"/>
            </a:defPPr>
            <a:lvl1pPr algn="l" rtl="0" fontAlgn="base">
              <a:spcBef>
                <a:spcPct val="0"/>
              </a:spcBef>
              <a:spcAft>
                <a:spcPct val="0"/>
              </a:spcAft>
              <a:defRPr sz="1200" kern="1200">
                <a:solidFill>
                  <a:schemeClr val="tx1"/>
                </a:solidFill>
                <a:effectLst>
                  <a:outerShdw blurRad="38100" dist="38100" dir="2700000" algn="tl">
                    <a:srgbClr val="000000"/>
                  </a:outerShdw>
                </a:effectLst>
                <a:latin typeface="Arial" charset="0"/>
                <a:ea typeface="+mn-ea"/>
                <a:cs typeface="+mn-cs"/>
              </a:defRPr>
            </a:lvl1pPr>
            <a:lvl2pPr marL="4572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9pPr>
          </a:lstStyle>
          <a:p>
            <a:pPr eaLnBrk="1" hangingPunct="1">
              <a:defRPr/>
            </a:pPr>
            <a:fld id="{5D11DCCD-81AD-4487-B75C-16AB8EA98318}" type="datetime1">
              <a:rPr lang="de-DE" smtClean="0"/>
              <a:pPr eaLnBrk="1" hangingPunct="1">
                <a:defRPr/>
              </a:pPr>
              <a:t>13.09.2022</a:t>
            </a:fld>
            <a:endParaRPr lang="de-DE" dirty="0"/>
          </a:p>
        </p:txBody>
      </p:sp>
      <p:sp>
        <p:nvSpPr>
          <p:cNvPr id="6" name="Rectangle 3">
            <a:extLst>
              <a:ext uri="{FF2B5EF4-FFF2-40B4-BE49-F238E27FC236}">
                <a16:creationId xmlns:a16="http://schemas.microsoft.com/office/drawing/2014/main" id="{8800DB98-FA9A-10BA-6C0C-1912727ED5AC}"/>
              </a:ext>
            </a:extLst>
          </p:cNvPr>
          <p:cNvSpPr txBox="1">
            <a:spLocks noChangeArrowheads="1"/>
          </p:cNvSpPr>
          <p:nvPr/>
        </p:nvSpPr>
        <p:spPr bwMode="auto">
          <a:xfrm>
            <a:off x="457200" y="1196975"/>
            <a:ext cx="8229600" cy="493395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Font typeface="Wingdings" pitchFamily="2" charset="2"/>
              <a:buNone/>
              <a:defRPr/>
            </a:pPr>
            <a:endParaRPr lang="de-DE" sz="2400" kern="0" dirty="0">
              <a:cs typeface="Arial" charset="0"/>
            </a:endParaRPr>
          </a:p>
        </p:txBody>
      </p:sp>
      <p:sp>
        <p:nvSpPr>
          <p:cNvPr id="7" name="Rectangle 5">
            <a:extLst>
              <a:ext uri="{FF2B5EF4-FFF2-40B4-BE49-F238E27FC236}">
                <a16:creationId xmlns:a16="http://schemas.microsoft.com/office/drawing/2014/main" id="{D31A56EA-F3BA-F762-B73F-50B9E2C17655}"/>
              </a:ext>
            </a:extLst>
          </p:cNvPr>
          <p:cNvSpPr>
            <a:spLocks noGrp="1" noChangeArrowheads="1"/>
          </p:cNvSpPr>
          <p:nvPr>
            <p:ph type="title"/>
          </p:nvPr>
        </p:nvSpPr>
        <p:spPr>
          <a:xfrm>
            <a:off x="1619250" y="404813"/>
            <a:ext cx="5761038" cy="503237"/>
          </a:xfrm>
        </p:spPr>
        <p:txBody>
          <a:bodyPr/>
          <a:lstStyle/>
          <a:p>
            <a:pPr eaLnBrk="1" hangingPunct="1">
              <a:defRPr/>
            </a:pPr>
            <a:r>
              <a:rPr lang="de-DE" sz="4000" dirty="0" err="1"/>
              <a:t>Isolationmessung</a:t>
            </a:r>
            <a:endParaRPr lang="de-DE" sz="4000" dirty="0"/>
          </a:p>
        </p:txBody>
      </p:sp>
      <p:graphicFrame>
        <p:nvGraphicFramePr>
          <p:cNvPr id="9" name="Tabelle 8">
            <a:extLst>
              <a:ext uri="{FF2B5EF4-FFF2-40B4-BE49-F238E27FC236}">
                <a16:creationId xmlns:a16="http://schemas.microsoft.com/office/drawing/2014/main" id="{6288A84B-7A5D-5DD7-931A-848D761CA692}"/>
              </a:ext>
            </a:extLst>
          </p:cNvPr>
          <p:cNvGraphicFramePr>
            <a:graphicFrameLocks noGrp="1"/>
          </p:cNvGraphicFramePr>
          <p:nvPr/>
        </p:nvGraphicFramePr>
        <p:xfrm>
          <a:off x="539750" y="1201738"/>
          <a:ext cx="8229600" cy="265138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5652">
                <a:tc gridSpan="3">
                  <a:txBody>
                    <a:bodyPr/>
                    <a:lstStyle/>
                    <a:p>
                      <a:r>
                        <a:rPr lang="de-DE" sz="1800" dirty="0"/>
                        <a:t>Elektrische Anlagen (Erstprüfung)</a:t>
                      </a:r>
                    </a:p>
                  </a:txBody>
                  <a:tcPr marT="45682" marB="45682"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39940">
                <a:tc>
                  <a:txBody>
                    <a:bodyPr/>
                    <a:lstStyle/>
                    <a:p>
                      <a:r>
                        <a:rPr lang="de-DE" sz="1800"/>
                        <a:t>Nennspannung der Anlage</a:t>
                      </a:r>
                    </a:p>
                  </a:txBody>
                  <a:tcPr marT="45682" marB="45682" anchor="ctr">
                    <a:lnL>
                      <a:noFill/>
                    </a:lnL>
                    <a:lnR>
                      <a:noFill/>
                    </a:lnR>
                    <a:lnB>
                      <a:noFill/>
                    </a:lnB>
                  </a:tcPr>
                </a:tc>
                <a:tc>
                  <a:txBody>
                    <a:bodyPr/>
                    <a:lstStyle/>
                    <a:p>
                      <a:r>
                        <a:rPr lang="de-DE" sz="1800" dirty="0"/>
                        <a:t>Messspannung</a:t>
                      </a:r>
                    </a:p>
                  </a:txBody>
                  <a:tcPr marT="45682" marB="45682" anchor="ctr">
                    <a:lnL>
                      <a:noFill/>
                    </a:lnL>
                    <a:lnR>
                      <a:noFill/>
                    </a:lnR>
                    <a:lnT>
                      <a:noFill/>
                    </a:lnT>
                    <a:lnB>
                      <a:noFill/>
                    </a:lnB>
                  </a:tcPr>
                </a:tc>
                <a:tc>
                  <a:txBody>
                    <a:bodyPr/>
                    <a:lstStyle/>
                    <a:p>
                      <a:r>
                        <a:rPr lang="de-DE" sz="1800"/>
                        <a:t>Isolationswiderstand</a:t>
                      </a:r>
                    </a:p>
                  </a:txBody>
                  <a:tcPr marT="45682" marB="45682" anchor="ctr">
                    <a:lnL>
                      <a:noFill/>
                    </a:lnL>
                    <a:lnR>
                      <a:noFill/>
                    </a:lnR>
                    <a:lnT>
                      <a:noFill/>
                    </a:lnT>
                    <a:lnB>
                      <a:noFill/>
                    </a:lnB>
                  </a:tcPr>
                </a:tc>
                <a:extLst>
                  <a:ext uri="{0D108BD9-81ED-4DB2-BD59-A6C34878D82A}">
                    <a16:rowId xmlns:a16="http://schemas.microsoft.com/office/drawing/2014/main" val="10001"/>
                  </a:ext>
                </a:extLst>
              </a:tr>
              <a:tr h="639940">
                <a:tc>
                  <a:txBody>
                    <a:bodyPr/>
                    <a:lstStyle/>
                    <a:p>
                      <a:r>
                        <a:rPr lang="de-DE" sz="1800"/>
                        <a:t>Spannungen bei </a:t>
                      </a:r>
                      <a:r>
                        <a:rPr lang="de-DE" sz="1800">
                          <a:hlinkClick r:id="rId5" tooltip="Kleinspannung"/>
                        </a:rPr>
                        <a:t>SELV</a:t>
                      </a:r>
                      <a:r>
                        <a:rPr lang="de-DE" sz="1800"/>
                        <a:t>/</a:t>
                      </a:r>
                      <a:r>
                        <a:rPr lang="de-DE" sz="1800">
                          <a:hlinkClick r:id="rId6" tooltip="Kleinspannung"/>
                        </a:rPr>
                        <a:t>PELV</a:t>
                      </a:r>
                      <a:endParaRPr lang="de-DE" sz="1800"/>
                    </a:p>
                  </a:txBody>
                  <a:tcPr marT="45682" marB="45682" anchor="ctr">
                    <a:lnL>
                      <a:noFill/>
                    </a:lnL>
                    <a:lnR>
                      <a:noFill/>
                    </a:lnR>
                    <a:lnT>
                      <a:noFill/>
                    </a:lnT>
                    <a:lnB>
                      <a:noFill/>
                    </a:lnB>
                  </a:tcPr>
                </a:tc>
                <a:tc>
                  <a:txBody>
                    <a:bodyPr/>
                    <a:lstStyle/>
                    <a:p>
                      <a:r>
                        <a:rPr lang="de-DE" sz="1800" dirty="0"/>
                        <a:t>250 V DC</a:t>
                      </a:r>
                    </a:p>
                  </a:txBody>
                  <a:tcPr marT="45682" marB="45682" anchor="ctr">
                    <a:lnL>
                      <a:noFill/>
                    </a:lnL>
                    <a:lnR>
                      <a:noFill/>
                    </a:lnR>
                    <a:lnT>
                      <a:noFill/>
                    </a:lnT>
                    <a:lnB>
                      <a:noFill/>
                    </a:lnB>
                  </a:tcPr>
                </a:tc>
                <a:tc>
                  <a:txBody>
                    <a:bodyPr/>
                    <a:lstStyle/>
                    <a:p>
                      <a:r>
                        <a:rPr lang="de-DE" sz="1800"/>
                        <a:t>≥ 0,50 M</a:t>
                      </a:r>
                      <a:r>
                        <a:rPr lang="el-GR" sz="1800"/>
                        <a:t>Ω</a:t>
                      </a:r>
                    </a:p>
                  </a:txBody>
                  <a:tcPr marT="45682" marB="45682" anchor="ctr">
                    <a:lnL>
                      <a:noFill/>
                    </a:lnL>
                    <a:lnR>
                      <a:noFill/>
                    </a:lnR>
                    <a:lnT>
                      <a:noFill/>
                    </a:lnT>
                    <a:lnB>
                      <a:noFill/>
                    </a:lnB>
                  </a:tcPr>
                </a:tc>
                <a:extLst>
                  <a:ext uri="{0D108BD9-81ED-4DB2-BD59-A6C34878D82A}">
                    <a16:rowId xmlns:a16="http://schemas.microsoft.com/office/drawing/2014/main" val="10002"/>
                  </a:ext>
                </a:extLst>
              </a:tr>
              <a:tr h="639940">
                <a:tc>
                  <a:txBody>
                    <a:bodyPr/>
                    <a:lstStyle/>
                    <a:p>
                      <a:r>
                        <a:rPr lang="de-DE" sz="1800"/>
                        <a:t>bis 500 V, außer SELV/PELV</a:t>
                      </a:r>
                    </a:p>
                  </a:txBody>
                  <a:tcPr marT="45682" marB="45682" anchor="ctr">
                    <a:lnL>
                      <a:noFill/>
                    </a:lnL>
                    <a:lnR>
                      <a:noFill/>
                    </a:lnR>
                    <a:lnT>
                      <a:noFill/>
                    </a:lnT>
                    <a:lnB>
                      <a:noFill/>
                    </a:lnB>
                  </a:tcPr>
                </a:tc>
                <a:tc>
                  <a:txBody>
                    <a:bodyPr/>
                    <a:lstStyle/>
                    <a:p>
                      <a:r>
                        <a:rPr lang="de-DE" sz="1800" dirty="0"/>
                        <a:t>500 V DC</a:t>
                      </a:r>
                    </a:p>
                  </a:txBody>
                  <a:tcPr marT="45682" marB="45682" anchor="ctr">
                    <a:lnL>
                      <a:noFill/>
                    </a:lnL>
                    <a:lnR>
                      <a:noFill/>
                    </a:lnR>
                    <a:lnT>
                      <a:noFill/>
                    </a:lnT>
                    <a:lnB>
                      <a:noFill/>
                    </a:lnB>
                  </a:tcPr>
                </a:tc>
                <a:tc>
                  <a:txBody>
                    <a:bodyPr/>
                    <a:lstStyle/>
                    <a:p>
                      <a:r>
                        <a:rPr lang="de-DE" sz="1800"/>
                        <a:t>≥ 1 M</a:t>
                      </a:r>
                      <a:r>
                        <a:rPr lang="el-GR" sz="1800"/>
                        <a:t>Ω</a:t>
                      </a:r>
                    </a:p>
                  </a:txBody>
                  <a:tcPr marT="45682" marB="45682" anchor="ctr">
                    <a:lnL>
                      <a:noFill/>
                    </a:lnL>
                    <a:lnR>
                      <a:noFill/>
                    </a:lnR>
                    <a:lnT>
                      <a:noFill/>
                    </a:lnT>
                    <a:lnB>
                      <a:noFill/>
                    </a:lnB>
                  </a:tcPr>
                </a:tc>
                <a:extLst>
                  <a:ext uri="{0D108BD9-81ED-4DB2-BD59-A6C34878D82A}">
                    <a16:rowId xmlns:a16="http://schemas.microsoft.com/office/drawing/2014/main" val="10003"/>
                  </a:ext>
                </a:extLst>
              </a:tr>
              <a:tr h="365652">
                <a:tc>
                  <a:txBody>
                    <a:bodyPr/>
                    <a:lstStyle/>
                    <a:p>
                      <a:r>
                        <a:rPr lang="de-DE" sz="1800"/>
                        <a:t>über 500 V bis 1000 V</a:t>
                      </a:r>
                    </a:p>
                  </a:txBody>
                  <a:tcPr marT="45682" marB="45682" anchor="ctr">
                    <a:lnL>
                      <a:noFill/>
                    </a:lnL>
                    <a:lnR>
                      <a:noFill/>
                    </a:lnR>
                    <a:lnT>
                      <a:noFill/>
                    </a:lnT>
                    <a:lnB>
                      <a:noFill/>
                    </a:lnB>
                  </a:tcPr>
                </a:tc>
                <a:tc>
                  <a:txBody>
                    <a:bodyPr/>
                    <a:lstStyle/>
                    <a:p>
                      <a:r>
                        <a:rPr lang="de-DE" sz="1800"/>
                        <a:t>1000 V DC</a:t>
                      </a:r>
                    </a:p>
                  </a:txBody>
                  <a:tcPr marT="45682" marB="45682" anchor="ctr">
                    <a:lnL>
                      <a:noFill/>
                    </a:lnL>
                    <a:lnR>
                      <a:noFill/>
                    </a:lnR>
                    <a:lnT>
                      <a:noFill/>
                    </a:lnT>
                    <a:lnB>
                      <a:noFill/>
                    </a:lnB>
                  </a:tcPr>
                </a:tc>
                <a:tc>
                  <a:txBody>
                    <a:bodyPr/>
                    <a:lstStyle/>
                    <a:p>
                      <a:r>
                        <a:rPr lang="de-DE" sz="1800" dirty="0"/>
                        <a:t>≥ 1 M</a:t>
                      </a:r>
                      <a:r>
                        <a:rPr lang="el-GR" sz="1800" dirty="0"/>
                        <a:t>Ω</a:t>
                      </a:r>
                    </a:p>
                  </a:txBody>
                  <a:tcPr marT="45682" marB="45682"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5FEBADA-2BFB-61EE-6B16-C6D1A6C62790}"/>
              </a:ext>
            </a:extLst>
          </p:cNvPr>
          <p:cNvSpPr>
            <a:spLocks noGrp="1"/>
          </p:cNvSpPr>
          <p:nvPr>
            <p:ph type="dt" sz="quarter" idx="10"/>
          </p:nvPr>
        </p:nvSpPr>
        <p:spPr/>
        <p:txBody>
          <a:bodyPr/>
          <a:lstStyle/>
          <a:p>
            <a:pPr>
              <a:defRPr/>
            </a:pPr>
            <a:fld id="{33E029EC-FF11-4A2E-B439-232F2458FCE5}" type="datetime1">
              <a:rPr lang="de-DE" smtClean="0"/>
              <a:pPr>
                <a:defRPr/>
              </a:pPr>
              <a:t>13.09.2022</a:t>
            </a:fld>
            <a:endParaRPr lang="de-DE"/>
          </a:p>
        </p:txBody>
      </p:sp>
      <p:sp>
        <p:nvSpPr>
          <p:cNvPr id="5" name="Datumsplatzhalter 3">
            <a:extLst>
              <a:ext uri="{FF2B5EF4-FFF2-40B4-BE49-F238E27FC236}">
                <a16:creationId xmlns:a16="http://schemas.microsoft.com/office/drawing/2014/main" id="{A7D5782D-78A2-7AE7-3F06-8DD9A87C8A0C}"/>
              </a:ext>
            </a:extLst>
          </p:cNvPr>
          <p:cNvSpPr txBox="1">
            <a:spLocks/>
          </p:cNvSpPr>
          <p:nvPr/>
        </p:nvSpPr>
        <p:spPr bwMode="auto">
          <a:xfrm>
            <a:off x="457200" y="6243638"/>
            <a:ext cx="2133600" cy="457200"/>
          </a:xfrm>
          <a:prstGeom prst="rect">
            <a:avLst/>
          </a:prstGeom>
          <a:noFill/>
          <a:ln w="9525">
            <a:noFill/>
            <a:miter lim="800000"/>
            <a:headEnd/>
            <a:tailEnd/>
          </a:ln>
          <a:effectLst/>
        </p:spPr>
        <p:txBody>
          <a:bodyPr anchor="b"/>
          <a:lstStyle>
            <a:defPPr>
              <a:defRPr lang="de-DE"/>
            </a:defPPr>
            <a:lvl1pPr algn="l" rtl="0" fontAlgn="base">
              <a:spcBef>
                <a:spcPct val="0"/>
              </a:spcBef>
              <a:spcAft>
                <a:spcPct val="0"/>
              </a:spcAft>
              <a:defRPr sz="1200" kern="1200">
                <a:solidFill>
                  <a:schemeClr val="tx1"/>
                </a:solidFill>
                <a:effectLst>
                  <a:outerShdw blurRad="38100" dist="38100" dir="2700000" algn="tl">
                    <a:srgbClr val="000000"/>
                  </a:outerShdw>
                </a:effectLst>
                <a:latin typeface="Arial" charset="0"/>
                <a:ea typeface="+mn-ea"/>
                <a:cs typeface="+mn-cs"/>
              </a:defRPr>
            </a:lvl1pPr>
            <a:lvl2pPr marL="4572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9pPr>
          </a:lstStyle>
          <a:p>
            <a:pPr eaLnBrk="1" hangingPunct="1">
              <a:defRPr/>
            </a:pPr>
            <a:fld id="{5D11DCCD-81AD-4487-B75C-16AB8EA98318}" type="datetime1">
              <a:rPr lang="de-DE" smtClean="0"/>
              <a:pPr eaLnBrk="1" hangingPunct="1">
                <a:defRPr/>
              </a:pPr>
              <a:t>13.09.2022</a:t>
            </a:fld>
            <a:endParaRPr lang="de-DE" dirty="0"/>
          </a:p>
        </p:txBody>
      </p:sp>
      <p:sp>
        <p:nvSpPr>
          <p:cNvPr id="6" name="Rectangle 3">
            <a:extLst>
              <a:ext uri="{FF2B5EF4-FFF2-40B4-BE49-F238E27FC236}">
                <a16:creationId xmlns:a16="http://schemas.microsoft.com/office/drawing/2014/main" id="{2A3CBFDE-E1A5-2951-CB55-72B2C3FAF183}"/>
              </a:ext>
            </a:extLst>
          </p:cNvPr>
          <p:cNvSpPr txBox="1">
            <a:spLocks noChangeArrowheads="1"/>
          </p:cNvSpPr>
          <p:nvPr/>
        </p:nvSpPr>
        <p:spPr bwMode="auto">
          <a:xfrm>
            <a:off x="457200" y="1196975"/>
            <a:ext cx="8229600" cy="493395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de-DE" sz="2400" kern="0" dirty="0">
                <a:cs typeface="Arial" charset="0"/>
              </a:rPr>
              <a:t>Brandschutzschalter AFDD sollten mit 250V Isolationsspannung gemessen werden. Vorher mit Hersteller abklären.</a:t>
            </a:r>
          </a:p>
          <a:p>
            <a:pPr eaLnBrk="1" hangingPunct="1">
              <a:lnSpc>
                <a:spcPct val="90000"/>
              </a:lnSpc>
              <a:defRPr/>
            </a:pPr>
            <a:r>
              <a:rPr lang="de-DE" sz="2400" kern="0" dirty="0">
                <a:cs typeface="Arial" charset="0"/>
              </a:rPr>
              <a:t>Bevor mit 500V gemessen wird, kann man zuerst mit 250V messen. Da kann man schon Fehler erkennen, und Geräte können vorerst keinen Schaden nehmen.</a:t>
            </a:r>
            <a:br>
              <a:rPr lang="de-DE" sz="2400" kern="0" dirty="0">
                <a:cs typeface="Arial" charset="0"/>
              </a:rPr>
            </a:br>
            <a:r>
              <a:rPr lang="de-DE" sz="2400" kern="0" dirty="0">
                <a:cs typeface="Arial" charset="0"/>
              </a:rPr>
              <a:t>Danach aber mit 500V die Messung durchführen.</a:t>
            </a:r>
          </a:p>
          <a:p>
            <a:pPr eaLnBrk="1" hangingPunct="1">
              <a:lnSpc>
                <a:spcPct val="90000"/>
              </a:lnSpc>
              <a:defRPr/>
            </a:pPr>
            <a:endParaRPr lang="de-DE" sz="2400" kern="0" dirty="0">
              <a:cs typeface="Arial" charset="0"/>
            </a:endParaRPr>
          </a:p>
        </p:txBody>
      </p:sp>
      <p:sp>
        <p:nvSpPr>
          <p:cNvPr id="7" name="Rectangle 5">
            <a:extLst>
              <a:ext uri="{FF2B5EF4-FFF2-40B4-BE49-F238E27FC236}">
                <a16:creationId xmlns:a16="http://schemas.microsoft.com/office/drawing/2014/main" id="{04668250-DE45-4340-EA11-E3476B6F6D94}"/>
              </a:ext>
            </a:extLst>
          </p:cNvPr>
          <p:cNvSpPr>
            <a:spLocks noGrp="1" noChangeArrowheads="1"/>
          </p:cNvSpPr>
          <p:nvPr>
            <p:ph type="title"/>
          </p:nvPr>
        </p:nvSpPr>
        <p:spPr>
          <a:xfrm>
            <a:off x="1619250" y="404813"/>
            <a:ext cx="5761038" cy="503237"/>
          </a:xfrm>
        </p:spPr>
        <p:txBody>
          <a:bodyPr/>
          <a:lstStyle/>
          <a:p>
            <a:pPr eaLnBrk="1" hangingPunct="1">
              <a:defRPr/>
            </a:pPr>
            <a:r>
              <a:rPr lang="de-DE" sz="4000" dirty="0" err="1"/>
              <a:t>Isolationmessung</a:t>
            </a:r>
            <a:endParaRPr lang="de-DE"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DE84D5E-15D5-4AF7-C10F-456A6596A5A0}"/>
              </a:ext>
            </a:extLst>
          </p:cNvPr>
          <p:cNvSpPr>
            <a:spLocks noGrp="1"/>
          </p:cNvSpPr>
          <p:nvPr>
            <p:ph type="dt" sz="quarter" idx="10"/>
          </p:nvPr>
        </p:nvSpPr>
        <p:spPr/>
        <p:txBody>
          <a:bodyPr/>
          <a:lstStyle/>
          <a:p>
            <a:pPr>
              <a:defRPr/>
            </a:pPr>
            <a:fld id="{33E029EC-FF11-4A2E-B439-232F2458FCE5}" type="datetime1">
              <a:rPr lang="de-DE" smtClean="0"/>
              <a:pPr>
                <a:defRPr/>
              </a:pPr>
              <a:t>13.09.2022</a:t>
            </a:fld>
            <a:endParaRPr lang="de-DE"/>
          </a:p>
        </p:txBody>
      </p:sp>
      <p:sp>
        <p:nvSpPr>
          <p:cNvPr id="5" name="Datumsplatzhalter 3">
            <a:extLst>
              <a:ext uri="{FF2B5EF4-FFF2-40B4-BE49-F238E27FC236}">
                <a16:creationId xmlns:a16="http://schemas.microsoft.com/office/drawing/2014/main" id="{693861E1-5D41-AFE7-6203-5E4CB2D2D43C}"/>
              </a:ext>
            </a:extLst>
          </p:cNvPr>
          <p:cNvSpPr txBox="1">
            <a:spLocks/>
          </p:cNvSpPr>
          <p:nvPr/>
        </p:nvSpPr>
        <p:spPr bwMode="auto">
          <a:xfrm>
            <a:off x="457200" y="6243638"/>
            <a:ext cx="2133600" cy="457200"/>
          </a:xfrm>
          <a:prstGeom prst="rect">
            <a:avLst/>
          </a:prstGeom>
          <a:noFill/>
          <a:ln w="9525">
            <a:noFill/>
            <a:miter lim="800000"/>
            <a:headEnd/>
            <a:tailEnd/>
          </a:ln>
          <a:effectLst/>
        </p:spPr>
        <p:txBody>
          <a:bodyPr anchor="b"/>
          <a:lstStyle>
            <a:defPPr>
              <a:defRPr lang="de-DE"/>
            </a:defPPr>
            <a:lvl1pPr algn="l" rtl="0" fontAlgn="base">
              <a:spcBef>
                <a:spcPct val="0"/>
              </a:spcBef>
              <a:spcAft>
                <a:spcPct val="0"/>
              </a:spcAft>
              <a:defRPr sz="1200" kern="1200">
                <a:solidFill>
                  <a:schemeClr val="tx1"/>
                </a:solidFill>
                <a:effectLst>
                  <a:outerShdw blurRad="38100" dist="38100" dir="2700000" algn="tl">
                    <a:srgbClr val="000000"/>
                  </a:outerShdw>
                </a:effectLst>
                <a:latin typeface="Arial" charset="0"/>
                <a:ea typeface="+mn-ea"/>
                <a:cs typeface="+mn-cs"/>
              </a:defRPr>
            </a:lvl1pPr>
            <a:lvl2pPr marL="4572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mn-ea"/>
                <a:cs typeface="+mn-cs"/>
              </a:defRPr>
            </a:lvl9pPr>
          </a:lstStyle>
          <a:p>
            <a:pPr eaLnBrk="1" hangingPunct="1">
              <a:defRPr/>
            </a:pPr>
            <a:fld id="{5D11DCCD-81AD-4487-B75C-16AB8EA98318}" type="datetime1">
              <a:rPr lang="de-DE" smtClean="0"/>
              <a:pPr eaLnBrk="1" hangingPunct="1">
                <a:defRPr/>
              </a:pPr>
              <a:t>13.09.2022</a:t>
            </a:fld>
            <a:endParaRPr lang="de-DE" dirty="0"/>
          </a:p>
        </p:txBody>
      </p:sp>
      <p:sp>
        <p:nvSpPr>
          <p:cNvPr id="6" name="Rectangle 3">
            <a:extLst>
              <a:ext uri="{FF2B5EF4-FFF2-40B4-BE49-F238E27FC236}">
                <a16:creationId xmlns:a16="http://schemas.microsoft.com/office/drawing/2014/main" id="{6812ECCE-7551-40FD-B6B4-0FE160ACE172}"/>
              </a:ext>
            </a:extLst>
          </p:cNvPr>
          <p:cNvSpPr txBox="1">
            <a:spLocks noChangeArrowheads="1"/>
          </p:cNvSpPr>
          <p:nvPr/>
        </p:nvSpPr>
        <p:spPr bwMode="auto">
          <a:xfrm>
            <a:off x="457200" y="1052513"/>
            <a:ext cx="8229600" cy="79216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de-DE" sz="2400" kern="0" dirty="0">
                <a:cs typeface="Arial" charset="0"/>
              </a:rPr>
              <a:t>Bei TN-C-S Netz Hausanschluss. Vor der Isolationsmessung der Steigleitung NH-Sicherungen und PEN-N Brücke entfernen.</a:t>
            </a:r>
          </a:p>
        </p:txBody>
      </p:sp>
      <p:sp>
        <p:nvSpPr>
          <p:cNvPr id="7" name="Rectangle 5">
            <a:extLst>
              <a:ext uri="{FF2B5EF4-FFF2-40B4-BE49-F238E27FC236}">
                <a16:creationId xmlns:a16="http://schemas.microsoft.com/office/drawing/2014/main" id="{62D199D1-EF85-5847-D7F4-B43CF244B4A5}"/>
              </a:ext>
            </a:extLst>
          </p:cNvPr>
          <p:cNvSpPr>
            <a:spLocks noGrp="1" noChangeArrowheads="1"/>
          </p:cNvSpPr>
          <p:nvPr>
            <p:ph type="title"/>
          </p:nvPr>
        </p:nvSpPr>
        <p:spPr>
          <a:xfrm>
            <a:off x="1619250" y="404813"/>
            <a:ext cx="5761038" cy="503237"/>
          </a:xfrm>
        </p:spPr>
        <p:txBody>
          <a:bodyPr/>
          <a:lstStyle/>
          <a:p>
            <a:pPr eaLnBrk="1" hangingPunct="1">
              <a:defRPr/>
            </a:pPr>
            <a:r>
              <a:rPr lang="de-DE" sz="4000" dirty="0" err="1"/>
              <a:t>Isolationmessung</a:t>
            </a:r>
            <a:endParaRPr lang="de-DE" sz="4000" dirty="0"/>
          </a:p>
        </p:txBody>
      </p:sp>
      <p:pic>
        <p:nvPicPr>
          <p:cNvPr id="18438" name="Grafik 2">
            <a:extLst>
              <a:ext uri="{FF2B5EF4-FFF2-40B4-BE49-F238E27FC236}">
                <a16:creationId xmlns:a16="http://schemas.microsoft.com/office/drawing/2014/main" id="{17498200-C47B-07C3-0548-972A33D1D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2111375"/>
            <a:ext cx="7021512"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A0B370A-153A-FB9E-CBB3-F2113B913A5D}"/>
              </a:ext>
            </a:extLst>
          </p:cNvPr>
          <p:cNvSpPr>
            <a:spLocks noGrp="1"/>
          </p:cNvSpPr>
          <p:nvPr>
            <p:ph type="dt" sz="quarter" idx="10"/>
          </p:nvPr>
        </p:nvSpPr>
        <p:spPr/>
        <p:txBody>
          <a:bodyPr/>
          <a:lstStyle/>
          <a:p>
            <a:pPr>
              <a:defRPr/>
            </a:pPr>
            <a:fld id="{EF626882-C049-43CC-8520-131647361036}" type="datetime1">
              <a:rPr lang="de-DE"/>
              <a:pPr>
                <a:defRPr/>
              </a:pPr>
              <a:t>13.09.2022</a:t>
            </a:fld>
            <a:endParaRPr lang="de-DE"/>
          </a:p>
        </p:txBody>
      </p:sp>
      <p:sp>
        <p:nvSpPr>
          <p:cNvPr id="65539" name="Rectangle 3">
            <a:extLst>
              <a:ext uri="{FF2B5EF4-FFF2-40B4-BE49-F238E27FC236}">
                <a16:creationId xmlns:a16="http://schemas.microsoft.com/office/drawing/2014/main" id="{CE95C4E5-EEE9-004C-BA7C-E93055A66D1E}"/>
              </a:ext>
            </a:extLst>
          </p:cNvPr>
          <p:cNvSpPr>
            <a:spLocks noGrp="1" noChangeArrowheads="1"/>
          </p:cNvSpPr>
          <p:nvPr>
            <p:ph type="body" idx="1"/>
          </p:nvPr>
        </p:nvSpPr>
        <p:spPr/>
        <p:txBody>
          <a:bodyPr/>
          <a:lstStyle/>
          <a:p>
            <a:pPr eaLnBrk="1" hangingPunct="1">
              <a:lnSpc>
                <a:spcPct val="90000"/>
              </a:lnSpc>
              <a:defRPr/>
            </a:pPr>
            <a:r>
              <a:rPr lang="de-DE" sz="2400" dirty="0"/>
              <a:t>Sollte der RCD immer auslösen, so kann man ohne zu messen, den Fehler erst mal eingrenzen.</a:t>
            </a:r>
          </a:p>
          <a:p>
            <a:pPr eaLnBrk="1" hangingPunct="1">
              <a:lnSpc>
                <a:spcPct val="90000"/>
              </a:lnSpc>
              <a:defRPr/>
            </a:pPr>
            <a:r>
              <a:rPr lang="de-DE" sz="2400" dirty="0"/>
              <a:t>Ich schalte alle Automaten aus. Dann den RCD einschalten. Sollte der RCD halten, so ist der Fehler wahrscheinlich zwischen Phase und Schutzleiter. Dann die Sicherung nacheinander einschalten bis der RCD auslöst.</a:t>
            </a:r>
          </a:p>
          <a:p>
            <a:pPr eaLnBrk="1" hangingPunct="1">
              <a:lnSpc>
                <a:spcPct val="90000"/>
              </a:lnSpc>
              <a:defRPr/>
            </a:pPr>
            <a:r>
              <a:rPr lang="de-DE" sz="2400" dirty="0"/>
              <a:t>Hält der RCD auch bei ausgeschalteten Sicherungen nicht, so ist wahrscheinlich eine Verbindung zwischen Neutralleiter und Schutzleiter vorhanden. Hier muss man alle Neutralleiter gegen Schutzleiter durchmessen.</a:t>
            </a:r>
          </a:p>
          <a:p>
            <a:pPr eaLnBrk="1" hangingPunct="1">
              <a:lnSpc>
                <a:spcPct val="90000"/>
              </a:lnSpc>
              <a:defRPr/>
            </a:pPr>
            <a:r>
              <a:rPr lang="de-DE" sz="2400" dirty="0"/>
              <a:t>Alle Geräte von der Steckdose trennen.</a:t>
            </a:r>
          </a:p>
        </p:txBody>
      </p:sp>
      <p:sp>
        <p:nvSpPr>
          <p:cNvPr id="65542" name="Rectangle 6">
            <a:extLst>
              <a:ext uri="{FF2B5EF4-FFF2-40B4-BE49-F238E27FC236}">
                <a16:creationId xmlns:a16="http://schemas.microsoft.com/office/drawing/2014/main" id="{BDBC0118-A7B5-CD62-56C6-429D9C4EC7CB}"/>
              </a:ext>
            </a:extLst>
          </p:cNvPr>
          <p:cNvSpPr>
            <a:spLocks noGrp="1" noChangeArrowheads="1"/>
          </p:cNvSpPr>
          <p:nvPr>
            <p:ph type="title"/>
          </p:nvPr>
        </p:nvSpPr>
        <p:spPr>
          <a:xfrm>
            <a:off x="1619250" y="404813"/>
            <a:ext cx="5761038" cy="503237"/>
          </a:xfrm>
        </p:spPr>
        <p:txBody>
          <a:bodyPr/>
          <a:lstStyle/>
          <a:p>
            <a:pPr eaLnBrk="1" hangingPunct="1">
              <a:defRPr/>
            </a:pPr>
            <a:r>
              <a:rPr lang="de-DE" dirty="0"/>
              <a:t>Ursachen beim Auslösen eines RCD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43BD9F1-048A-CB37-6C46-A469CB830B60}"/>
              </a:ext>
            </a:extLst>
          </p:cNvPr>
          <p:cNvSpPr>
            <a:spLocks noGrp="1"/>
          </p:cNvSpPr>
          <p:nvPr>
            <p:ph type="dt" sz="quarter" idx="10"/>
          </p:nvPr>
        </p:nvSpPr>
        <p:spPr/>
        <p:txBody>
          <a:bodyPr/>
          <a:lstStyle/>
          <a:p>
            <a:pPr>
              <a:defRPr/>
            </a:pPr>
            <a:fld id="{6C3BBAEC-5283-4832-96CE-5B6BC45F9F74}" type="datetime1">
              <a:rPr lang="de-DE"/>
              <a:pPr>
                <a:defRPr/>
              </a:pPr>
              <a:t>13.09.2022</a:t>
            </a:fld>
            <a:endParaRPr lang="de-DE"/>
          </a:p>
        </p:txBody>
      </p:sp>
      <p:sp>
        <p:nvSpPr>
          <p:cNvPr id="57347" name="Rectangle 3">
            <a:extLst>
              <a:ext uri="{FF2B5EF4-FFF2-40B4-BE49-F238E27FC236}">
                <a16:creationId xmlns:a16="http://schemas.microsoft.com/office/drawing/2014/main" id="{0F850726-9BE7-D458-8C4D-40DDE45D7643}"/>
              </a:ext>
            </a:extLst>
          </p:cNvPr>
          <p:cNvSpPr>
            <a:spLocks noGrp="1" noChangeArrowheads="1"/>
          </p:cNvSpPr>
          <p:nvPr>
            <p:ph type="body" idx="1"/>
          </p:nvPr>
        </p:nvSpPr>
        <p:spPr/>
        <p:txBody>
          <a:bodyPr/>
          <a:lstStyle/>
          <a:p>
            <a:pPr eaLnBrk="1" hangingPunct="1">
              <a:lnSpc>
                <a:spcPct val="80000"/>
              </a:lnSpc>
              <a:defRPr/>
            </a:pPr>
            <a:r>
              <a:rPr lang="de-DE" sz="2000" dirty="0"/>
              <a:t>Wenn ein Auslösen des RCD nur sporadisch ist, so ist ein finden des Fehlers sehr schwierig. Meistens können das auch Lampen im Freien sein oder Kabel die nicht richtig isoliert sind.</a:t>
            </a:r>
          </a:p>
          <a:p>
            <a:pPr eaLnBrk="1" hangingPunct="1">
              <a:lnSpc>
                <a:spcPct val="80000"/>
              </a:lnSpc>
              <a:defRPr/>
            </a:pPr>
            <a:r>
              <a:rPr lang="de-DE" sz="2000" dirty="0"/>
              <a:t>Auch eine Verbindung zwischen N-PE ist dann möglich. Den der RCD löst nur dann aus, wenn meistens eine größere Last betrieben wird. Dies hängt von mehreren Faktoren zusammen. Wie z.B. Spannungsfall, Widerstand und Strom.</a:t>
            </a:r>
          </a:p>
          <a:p>
            <a:pPr eaLnBrk="1" hangingPunct="1">
              <a:lnSpc>
                <a:spcPct val="80000"/>
              </a:lnSpc>
              <a:defRPr/>
            </a:pPr>
            <a:r>
              <a:rPr lang="de-DE" sz="2000" dirty="0"/>
              <a:t>Häufige Ursachen können auch Heizleitungen sein z.B. Heizstäbe im E-Herd.</a:t>
            </a:r>
          </a:p>
          <a:p>
            <a:pPr eaLnBrk="1" hangingPunct="1">
              <a:lnSpc>
                <a:spcPct val="80000"/>
              </a:lnSpc>
              <a:defRPr/>
            </a:pPr>
            <a:r>
              <a:rPr lang="de-DE" sz="2000" dirty="0"/>
              <a:t>Auch wenn bei einer Anlage zwei RCD eingebaut sind, und der </a:t>
            </a:r>
            <a:r>
              <a:rPr lang="de-DE" sz="2000" dirty="0" err="1"/>
              <a:t>Nulleiter</a:t>
            </a:r>
            <a:r>
              <a:rPr lang="de-DE" sz="2000" dirty="0"/>
              <a:t> der zwei </a:t>
            </a:r>
            <a:r>
              <a:rPr lang="de-DE" sz="2000" dirty="0" err="1"/>
              <a:t>RCD´s</a:t>
            </a:r>
            <a:r>
              <a:rPr lang="de-DE" sz="2000" dirty="0"/>
              <a:t> verbunden wäre.</a:t>
            </a:r>
          </a:p>
          <a:p>
            <a:pPr eaLnBrk="1" hangingPunct="1">
              <a:lnSpc>
                <a:spcPct val="80000"/>
              </a:lnSpc>
              <a:defRPr/>
            </a:pPr>
            <a:r>
              <a:rPr lang="de-DE" sz="2000" dirty="0" err="1"/>
              <a:t>Verfielfachen</a:t>
            </a:r>
            <a:r>
              <a:rPr lang="de-DE" sz="2000" dirty="0"/>
              <a:t> des Isolationsfehlers ist möglich. Wenn z.B. zwei Treppenhausschaltungen Wandlicht und Deckenlicht zwei Zuleitungen gelegt werden und auf der selben Sicherung </a:t>
            </a:r>
            <a:r>
              <a:rPr lang="de-DE" sz="2000" dirty="0" err="1"/>
              <a:t>angeklemmt</a:t>
            </a:r>
            <a:r>
              <a:rPr lang="de-DE" sz="2000" dirty="0"/>
              <a:t> sind. Dann in den Schalterdosen alle Neutraleiter und alle Schutzleiter miteinander verbinden. So hat man gleich 4 Fehler bei der Isolation. Verwirrung ist dann vorprogrammiert.</a:t>
            </a:r>
          </a:p>
          <a:p>
            <a:pPr eaLnBrk="1" hangingPunct="1">
              <a:lnSpc>
                <a:spcPct val="80000"/>
              </a:lnSpc>
              <a:buFont typeface="Wingdings" panose="05000000000000000000" pitchFamily="2" charset="2"/>
              <a:buNone/>
              <a:defRPr/>
            </a:pPr>
            <a:r>
              <a:rPr lang="de-DE" sz="2400" dirty="0"/>
              <a:t>	</a:t>
            </a:r>
          </a:p>
        </p:txBody>
      </p:sp>
      <p:sp>
        <p:nvSpPr>
          <p:cNvPr id="57348" name="Rectangle 4">
            <a:extLst>
              <a:ext uri="{FF2B5EF4-FFF2-40B4-BE49-F238E27FC236}">
                <a16:creationId xmlns:a16="http://schemas.microsoft.com/office/drawing/2014/main" id="{808A4B4D-65B4-6AE1-827D-E054400A1DEA}"/>
              </a:ext>
            </a:extLst>
          </p:cNvPr>
          <p:cNvSpPr>
            <a:spLocks noGrp="1" noChangeArrowheads="1"/>
          </p:cNvSpPr>
          <p:nvPr>
            <p:ph type="title"/>
          </p:nvPr>
        </p:nvSpPr>
        <p:spPr>
          <a:xfrm>
            <a:off x="1619250" y="404813"/>
            <a:ext cx="5761038" cy="503237"/>
          </a:xfrm>
        </p:spPr>
        <p:txBody>
          <a:bodyPr/>
          <a:lstStyle/>
          <a:p>
            <a:pPr eaLnBrk="1" hangingPunct="1">
              <a:defRPr/>
            </a:pPr>
            <a:r>
              <a:rPr lang="de-DE" sz="4000" dirty="0"/>
              <a:t>Ursachen beim Auslösen eines RCD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B8E7104-1CD3-93F4-2B64-7E8F88C1F9D8}"/>
              </a:ext>
            </a:extLst>
          </p:cNvPr>
          <p:cNvSpPr>
            <a:spLocks noGrp="1"/>
          </p:cNvSpPr>
          <p:nvPr>
            <p:ph type="dt" sz="quarter" idx="10"/>
          </p:nvPr>
        </p:nvSpPr>
        <p:spPr/>
        <p:txBody>
          <a:bodyPr/>
          <a:lstStyle/>
          <a:p>
            <a:pPr>
              <a:defRPr/>
            </a:pPr>
            <a:fld id="{DCBCDC16-E723-468C-8DB7-F62C872A8524}" type="datetime1">
              <a:rPr lang="de-DE"/>
              <a:pPr>
                <a:defRPr/>
              </a:pPr>
              <a:t>13.09.2022</a:t>
            </a:fld>
            <a:endParaRPr lang="de-DE"/>
          </a:p>
        </p:txBody>
      </p:sp>
      <p:sp>
        <p:nvSpPr>
          <p:cNvPr id="64514" name="Rectangle 2">
            <a:extLst>
              <a:ext uri="{FF2B5EF4-FFF2-40B4-BE49-F238E27FC236}">
                <a16:creationId xmlns:a16="http://schemas.microsoft.com/office/drawing/2014/main" id="{EA1252A0-84EE-104A-DB26-742A753F7AB0}"/>
              </a:ext>
            </a:extLst>
          </p:cNvPr>
          <p:cNvSpPr>
            <a:spLocks noGrp="1" noChangeArrowheads="1"/>
          </p:cNvSpPr>
          <p:nvPr>
            <p:ph type="title"/>
          </p:nvPr>
        </p:nvSpPr>
        <p:spPr/>
        <p:txBody>
          <a:bodyPr/>
          <a:lstStyle/>
          <a:p>
            <a:pPr eaLnBrk="1" hangingPunct="1">
              <a:defRPr/>
            </a:pPr>
            <a:r>
              <a:rPr lang="de-DE" dirty="0"/>
              <a:t>RCD</a:t>
            </a:r>
          </a:p>
        </p:txBody>
      </p:sp>
      <p:sp>
        <p:nvSpPr>
          <p:cNvPr id="64515" name="Rectangle 3">
            <a:extLst>
              <a:ext uri="{FF2B5EF4-FFF2-40B4-BE49-F238E27FC236}">
                <a16:creationId xmlns:a16="http://schemas.microsoft.com/office/drawing/2014/main" id="{777853B5-5BAA-6155-CB6F-EB9B8C4589C8}"/>
              </a:ext>
            </a:extLst>
          </p:cNvPr>
          <p:cNvSpPr>
            <a:spLocks noGrp="1" noChangeArrowheads="1"/>
          </p:cNvSpPr>
          <p:nvPr>
            <p:ph type="body" idx="1"/>
          </p:nvPr>
        </p:nvSpPr>
        <p:spPr/>
        <p:txBody>
          <a:bodyPr/>
          <a:lstStyle/>
          <a:p>
            <a:pPr eaLnBrk="1" hangingPunct="1">
              <a:lnSpc>
                <a:spcPct val="80000"/>
              </a:lnSpc>
              <a:defRPr/>
            </a:pPr>
            <a:r>
              <a:rPr lang="de-DE" sz="2000" b="1" dirty="0"/>
              <a:t>Vermeidbarer </a:t>
            </a:r>
            <a:r>
              <a:rPr lang="de-DE" sz="2000" b="1" dirty="0" err="1"/>
              <a:t>Stromtod</a:t>
            </a:r>
            <a:endParaRPr lang="de-DE" sz="2000" b="1" dirty="0"/>
          </a:p>
          <a:p>
            <a:pPr eaLnBrk="1" hangingPunct="1">
              <a:lnSpc>
                <a:spcPct val="80000"/>
              </a:lnSpc>
              <a:defRPr/>
            </a:pPr>
            <a:r>
              <a:rPr lang="de-DE" sz="2000" b="1" dirty="0"/>
              <a:t>Stromunfälle kommen immer wieder vor, in Privathäusern, Büros und Betrieben, mit oftmals tragischen Folgen. Doch solche unangenehmen Ereignisse sind zum Großteil vermeidbar, wenn Auftraggeber, Betreiber und Elektroinstallateur gemeinsam und von Anfang an die heute verfügbaren technischen Möglichkeiten nutzen.</a:t>
            </a:r>
          </a:p>
          <a:p>
            <a:pPr eaLnBrk="1" hangingPunct="1">
              <a:lnSpc>
                <a:spcPct val="80000"/>
              </a:lnSpc>
              <a:defRPr/>
            </a:pPr>
            <a:r>
              <a:rPr lang="de-DE" sz="2000" b="1" dirty="0"/>
              <a:t>Die in DIN VDE 0100/Teil 410 aufgeführte Schutzmaßnahme </a:t>
            </a:r>
            <a:r>
              <a:rPr lang="de-DE" sz="2000" b="1" i="1" dirty="0"/>
              <a:t>Schutz durch Fehlerstrom-Schutzeinrichtungen</a:t>
            </a:r>
            <a:r>
              <a:rPr lang="de-DE" sz="2000" b="1" dirty="0"/>
              <a:t> bietet umfassende Sicherheit. Fehlerstrom-Schutzeinrichtungen (neu: RCD) verhindern, </a:t>
            </a:r>
            <a:r>
              <a:rPr lang="de-DE" sz="2000" b="1" dirty="0" err="1"/>
              <a:t>daß</a:t>
            </a:r>
            <a:r>
              <a:rPr lang="de-DE" sz="2000" b="1" dirty="0"/>
              <a:t> beim Berühren leitfähiger Teile defekter elektrischer Betriebsmittel dauerhaft gefährliche Berührungsspannungen bestehen bleiben. Hochempfindliche Fehlerstrom-Schutzschalter (RCD) schützen Menschen und Tiere außerdem bei direkter und indirekter Berührung von spannungsführenden Teilen und verhindern elektrisch gezündete Brände durch Erdfehlerströme.</a:t>
            </a:r>
            <a:endParaRPr lang="de-DE"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a:extLst>
              <a:ext uri="{FF2B5EF4-FFF2-40B4-BE49-F238E27FC236}">
                <a16:creationId xmlns:a16="http://schemas.microsoft.com/office/drawing/2014/main" id="{7E6B808F-EB3C-F95A-96A9-B08FF544D7DE}"/>
              </a:ext>
            </a:extLst>
          </p:cNvPr>
          <p:cNvSpPr>
            <a:spLocks noGrp="1"/>
          </p:cNvSpPr>
          <p:nvPr>
            <p:ph type="dt" sz="quarter" idx="10"/>
          </p:nvPr>
        </p:nvSpPr>
        <p:spPr/>
        <p:txBody>
          <a:bodyPr/>
          <a:lstStyle/>
          <a:p>
            <a:pPr>
              <a:defRPr/>
            </a:pPr>
            <a:fld id="{EB1C9016-F21F-4E0D-A0D3-CC68673D5848}" type="datetime1">
              <a:rPr lang="de-DE"/>
              <a:pPr>
                <a:defRPr/>
              </a:pPr>
              <a:t>13.09.2022</a:t>
            </a:fld>
            <a:endParaRPr lang="de-DE"/>
          </a:p>
        </p:txBody>
      </p:sp>
      <p:sp>
        <p:nvSpPr>
          <p:cNvPr id="87043" name="Rectangle 3">
            <a:extLst>
              <a:ext uri="{FF2B5EF4-FFF2-40B4-BE49-F238E27FC236}">
                <a16:creationId xmlns:a16="http://schemas.microsoft.com/office/drawing/2014/main" id="{9E27ADF3-2F24-61EE-6E19-9B37382D6DAD}"/>
              </a:ext>
            </a:extLst>
          </p:cNvPr>
          <p:cNvSpPr>
            <a:spLocks noGrp="1" noChangeArrowheads="1"/>
          </p:cNvSpPr>
          <p:nvPr>
            <p:ph type="body" idx="1"/>
          </p:nvPr>
        </p:nvSpPr>
        <p:spPr>
          <a:xfrm>
            <a:off x="457200" y="188913"/>
            <a:ext cx="8229600" cy="6048375"/>
          </a:xfrm>
        </p:spPr>
        <p:txBody>
          <a:bodyPr/>
          <a:lstStyle/>
          <a:p>
            <a:pPr eaLnBrk="1" hangingPunct="1">
              <a:lnSpc>
                <a:spcPct val="80000"/>
              </a:lnSpc>
              <a:defRPr/>
            </a:pPr>
            <a:r>
              <a:rPr lang="de-DE" sz="1600" b="1" dirty="0"/>
              <a:t>Einsatzbereich</a:t>
            </a:r>
          </a:p>
          <a:p>
            <a:pPr eaLnBrk="1" hangingPunct="1">
              <a:lnSpc>
                <a:spcPct val="80000"/>
              </a:lnSpc>
              <a:defRPr/>
            </a:pPr>
            <a:r>
              <a:rPr lang="de-DE" sz="1200" dirty="0"/>
              <a:t>Der Einsatz von RCD-Schutzschaltern wird heute in vielen Ländern im Haushaltsbereich für Steckdosen in Feuchträumen, wie zum Beispiel Badezimmer, sowie für Steckdosen im Außenbereich von den einschlägigen Normen DIN VDE zusätzlich zu den installierten Überstromschutzorganen zwingend verlangt. Dazu zählen auch Innensteckdosen, an denen Geräte im Freien betrieben werden. Für Altbauten gibt es einen Bestandschutz. Das heißt, wenn die Anlage zum Zeitpunkt ihrer Errichtung den damals geltenden Normen und Richtlinien entsprochen hat, darf sie weiter betrieben werden.</a:t>
            </a:r>
          </a:p>
          <a:p>
            <a:pPr eaLnBrk="1" hangingPunct="1">
              <a:lnSpc>
                <a:spcPct val="80000"/>
              </a:lnSpc>
              <a:defRPr/>
            </a:pPr>
            <a:r>
              <a:rPr lang="de-DE" sz="1200" dirty="0"/>
              <a:t>In Deutschland ist unter folgenden Umständen jedoch kein Bestandsschutz gegeben und die Nachrüstung eines RCD-Schutzschalters unumgänglich:</a:t>
            </a:r>
          </a:p>
          <a:p>
            <a:pPr eaLnBrk="1" hangingPunct="1">
              <a:lnSpc>
                <a:spcPct val="80000"/>
              </a:lnSpc>
              <a:defRPr/>
            </a:pPr>
            <a:r>
              <a:rPr lang="de-DE" sz="1200" dirty="0"/>
              <a:t>wesentliche Änderungen an der Installation </a:t>
            </a:r>
          </a:p>
          <a:p>
            <a:pPr eaLnBrk="1" hangingPunct="1">
              <a:lnSpc>
                <a:spcPct val="80000"/>
              </a:lnSpc>
              <a:defRPr/>
            </a:pPr>
            <a:r>
              <a:rPr lang="de-DE" sz="1200" dirty="0"/>
              <a:t>neue Rechtsverordnungen, die eine Nachrüstung fordern, TAB beachten </a:t>
            </a:r>
          </a:p>
          <a:p>
            <a:pPr eaLnBrk="1" hangingPunct="1">
              <a:lnSpc>
                <a:spcPct val="80000"/>
              </a:lnSpc>
              <a:defRPr/>
            </a:pPr>
            <a:r>
              <a:rPr lang="de-DE" sz="1200" dirty="0"/>
              <a:t>abgelaufene Übergangsfristen </a:t>
            </a:r>
          </a:p>
          <a:p>
            <a:pPr eaLnBrk="1" hangingPunct="1">
              <a:lnSpc>
                <a:spcPct val="80000"/>
              </a:lnSpc>
              <a:defRPr/>
            </a:pPr>
            <a:r>
              <a:rPr lang="de-DE" sz="1200" dirty="0"/>
              <a:t>unmittelbare Gefahren für Personen und Sachwerte</a:t>
            </a:r>
          </a:p>
          <a:p>
            <a:pPr eaLnBrk="1" hangingPunct="1">
              <a:lnSpc>
                <a:spcPct val="80000"/>
              </a:lnSpc>
              <a:defRPr/>
            </a:pPr>
            <a:r>
              <a:rPr lang="de-DE" sz="1200" dirty="0"/>
              <a:t>In IT-Systemen muss die gesamte Niederspannungs-Installation geschützt werden. Im Neubaubereich spricht heute nichts mehr dagegen, die komplette Stromversorgung abzusichern. Allerdings sollte genau abgewogen werden, ob es wirklich sinnvoll ist, bei Gerätedefekten auch gleich die komplette Beleuchtungsanlage einer Wohnung mit abzuschalten. Dies kann unter Umständen hinderlich sein, so dass man die per RCD-Schalter geschützten Stromkreise eingrenzen sollte. Bei der Nachrüstung von Altbauwohnungen kommt es oft zu Fehlauslösungen des RCD-Schalters, deren Ursache teilweise schwer einzugrenzen ist. Oft sind falsche Verdrahtungen die Ursache, bei denen beispielsweise in Steckdosen oder Durchlauferhitzern Strom über die Schutzleiter statt über den Neutralleiter abfließt.</a:t>
            </a:r>
          </a:p>
          <a:p>
            <a:pPr eaLnBrk="1" hangingPunct="1">
              <a:lnSpc>
                <a:spcPct val="80000"/>
              </a:lnSpc>
              <a:defRPr/>
            </a:pPr>
            <a:r>
              <a:rPr lang="de-DE" sz="1200" dirty="0"/>
              <a:t>Auch in der Landwirtschaft müssen, insbesondere bei Tierhaltung, Fehlerstromschutzschalter verwendet werden.</a:t>
            </a:r>
          </a:p>
          <a:p>
            <a:pPr eaLnBrk="1" hangingPunct="1">
              <a:lnSpc>
                <a:spcPct val="80000"/>
              </a:lnSpc>
              <a:defRPr/>
            </a:pPr>
            <a:r>
              <a:rPr lang="de-DE" sz="1200" dirty="0"/>
              <a:t>Abschaltungen von RCD-Schutzschaltern können auch durch externe Ereignisse hervorgerufen werden, beispielsweise durch Überspannungs-Impulse durch Blitzschläge in Freileitungen. Dies kann oft zu unangenehmen Nebenwirkungen führen, wie Abschaltungen von Heizungen oder Kühlanlagen, obwohl kein Fehler in der eigenen Anlage vorliegt. Aus diesem Grund werden in den letzten Jahren auch Schutzschalter gebaut, die zwei bis dreimal selbständig in einem kurzen Abstand nochmals die Spannung aufschalten. Erst wenn der Fehler trotzdem auftritt, bleiben sie endgültig abgeschaltet. Dieses Modell ist vor allem für ferngesteuerte Anlagen von Interesse, wo kein Personal vor Ort ist und nur zum Einschalten vor Ort fahren müsste.</a:t>
            </a:r>
          </a:p>
          <a:p>
            <a:pPr eaLnBrk="1" hangingPunct="1">
              <a:lnSpc>
                <a:spcPct val="80000"/>
              </a:lnSpc>
              <a:defRPr/>
            </a:pPr>
            <a:endParaRPr lang="de-DE" sz="1200" dirty="0"/>
          </a:p>
          <a:p>
            <a:pPr eaLnBrk="1" hangingPunct="1">
              <a:lnSpc>
                <a:spcPct val="80000"/>
              </a:lnSpc>
              <a:defRPr/>
            </a:pPr>
            <a:r>
              <a:rPr lang="de-DE" sz="1200" dirty="0"/>
              <a:t>Sollte man bei Kunden Änderungen durchführen z.B. zusätzliche Steckdosen im Bad montieren. So ist man dazu verpflichtet den Kunden über die Vorschrift zu informieren und einen RCD einzubauen.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748DA2A-97AC-789E-C677-95CBF87CAD64}"/>
              </a:ext>
            </a:extLst>
          </p:cNvPr>
          <p:cNvSpPr>
            <a:spLocks noGrp="1"/>
          </p:cNvSpPr>
          <p:nvPr>
            <p:ph type="dt" sz="quarter" idx="10"/>
          </p:nvPr>
        </p:nvSpPr>
        <p:spPr/>
        <p:txBody>
          <a:bodyPr/>
          <a:lstStyle/>
          <a:p>
            <a:pPr>
              <a:defRPr/>
            </a:pPr>
            <a:fld id="{46BC971C-450E-44C8-A331-82FBB1AC7E7D}" type="datetime1">
              <a:rPr lang="de-DE"/>
              <a:pPr>
                <a:defRPr/>
              </a:pPr>
              <a:t>13.09.2022</a:t>
            </a:fld>
            <a:endParaRPr lang="de-DE"/>
          </a:p>
        </p:txBody>
      </p:sp>
      <p:sp>
        <p:nvSpPr>
          <p:cNvPr id="59394" name="Rectangle 2">
            <a:extLst>
              <a:ext uri="{FF2B5EF4-FFF2-40B4-BE49-F238E27FC236}">
                <a16:creationId xmlns:a16="http://schemas.microsoft.com/office/drawing/2014/main" id="{A2ED9358-115D-BD01-B6D3-E07A929C7B79}"/>
              </a:ext>
            </a:extLst>
          </p:cNvPr>
          <p:cNvSpPr>
            <a:spLocks noGrp="1" noChangeArrowheads="1"/>
          </p:cNvSpPr>
          <p:nvPr>
            <p:ph type="title"/>
          </p:nvPr>
        </p:nvSpPr>
        <p:spPr/>
        <p:txBody>
          <a:bodyPr/>
          <a:lstStyle/>
          <a:p>
            <a:pPr eaLnBrk="1" hangingPunct="1">
              <a:defRPr/>
            </a:pPr>
            <a:r>
              <a:rPr lang="de-DE" dirty="0"/>
              <a:t>2. Der Aufbau eines RCD</a:t>
            </a:r>
          </a:p>
        </p:txBody>
      </p:sp>
      <p:sp>
        <p:nvSpPr>
          <p:cNvPr id="59395" name="Rectangle 3">
            <a:extLst>
              <a:ext uri="{FF2B5EF4-FFF2-40B4-BE49-F238E27FC236}">
                <a16:creationId xmlns:a16="http://schemas.microsoft.com/office/drawing/2014/main" id="{8BBBA38D-26A2-F638-0A19-46EEEF7E3974}"/>
              </a:ext>
            </a:extLst>
          </p:cNvPr>
          <p:cNvSpPr>
            <a:spLocks noGrp="1" noChangeArrowheads="1"/>
          </p:cNvSpPr>
          <p:nvPr>
            <p:ph type="body" idx="1"/>
          </p:nvPr>
        </p:nvSpPr>
        <p:spPr/>
        <p:txBody>
          <a:bodyPr/>
          <a:lstStyle/>
          <a:p>
            <a:pPr eaLnBrk="1" hangingPunct="1">
              <a:lnSpc>
                <a:spcPct val="80000"/>
              </a:lnSpc>
              <a:defRPr/>
            </a:pPr>
            <a:r>
              <a:rPr lang="de-DE" sz="1800" dirty="0"/>
              <a:t>Der </a:t>
            </a:r>
            <a:r>
              <a:rPr lang="de-DE" sz="1800" b="1" dirty="0"/>
              <a:t>Fehlerstromschutzschalter</a:t>
            </a:r>
            <a:r>
              <a:rPr lang="de-DE" sz="1800" dirty="0"/>
              <a:t> ist eine Schutzeinrichtung in Stromnetzen, die den angeschlossenen, überwachten Stromkreis vom restlichen Stromnetz abtrennt (also ausschaltet), wenn Strom den überwachten Stromkreis auf falschem Weg, etwa über den Körper einer Person, verlässt. Seine Funktion beruht auf dem Vergleich der Stromstärke in der Hinleitung mit derjenigen in der Rückleitung. RCD-Schalter werden in Europa normalerweise im Sicherungskasten zusätzlich zu den Überstrom-Schutzeinrichtungen (Leitungsschutzschalter, Schmelzsicherungen) installiert.</a:t>
            </a:r>
          </a:p>
          <a:p>
            <a:pPr eaLnBrk="1" hangingPunct="1">
              <a:lnSpc>
                <a:spcPct val="80000"/>
              </a:lnSpc>
              <a:defRPr/>
            </a:pPr>
            <a:r>
              <a:rPr lang="de-DE" sz="1800" b="1" dirty="0"/>
              <a:t>Historisches - Entwicklung </a:t>
            </a:r>
          </a:p>
          <a:p>
            <a:pPr eaLnBrk="1" hangingPunct="1">
              <a:lnSpc>
                <a:spcPct val="80000"/>
              </a:lnSpc>
              <a:buFont typeface="Wingdings" panose="05000000000000000000" pitchFamily="2" charset="2"/>
              <a:buNone/>
              <a:defRPr/>
            </a:pPr>
            <a:r>
              <a:rPr lang="de-DE" sz="1800" dirty="0"/>
              <a:t>	Entwickelt wurde der Fehlerstromschutzschalter von dem Österreicher Gottfried </a:t>
            </a:r>
            <a:r>
              <a:rPr lang="de-DE" sz="1800" dirty="0" err="1"/>
              <a:t>Biegelmeier</a:t>
            </a:r>
            <a:r>
              <a:rPr lang="de-DE" sz="1800" dirty="0"/>
              <a:t> im Jahr 1957 bei der Firma Felten &amp; </a:t>
            </a:r>
            <a:r>
              <a:rPr lang="de-DE" sz="1800" dirty="0" err="1"/>
              <a:t>Guilleaume</a:t>
            </a:r>
            <a:r>
              <a:rPr lang="de-DE" sz="1800" dirty="0"/>
              <a:t>, der heutigen Moeller GmbH in Schrems in Niederösterreich.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a:extLst>
              <a:ext uri="{FF2B5EF4-FFF2-40B4-BE49-F238E27FC236}">
                <a16:creationId xmlns:a16="http://schemas.microsoft.com/office/drawing/2014/main" id="{38F0038D-E124-C546-158D-2AEFBC5D4447}"/>
              </a:ext>
            </a:extLst>
          </p:cNvPr>
          <p:cNvSpPr>
            <a:spLocks noGrp="1" noChangeArrowheads="1"/>
          </p:cNvSpPr>
          <p:nvPr>
            <p:ph type="dt" sz="quarter" idx="10"/>
          </p:nvPr>
        </p:nvSpPr>
        <p:spPr/>
        <p:txBody>
          <a:bodyPr/>
          <a:lstStyle/>
          <a:p>
            <a:pPr>
              <a:defRPr/>
            </a:pPr>
            <a:fld id="{8C0BA8F0-0A53-4229-83EC-36CDF25CA730}" type="datetime1">
              <a:rPr lang="de-DE"/>
              <a:pPr>
                <a:defRPr/>
              </a:pPr>
              <a:t>13.09.2022</a:t>
            </a:fld>
            <a:endParaRPr lang="de-DE"/>
          </a:p>
        </p:txBody>
      </p:sp>
      <p:sp>
        <p:nvSpPr>
          <p:cNvPr id="2050" name="Rectangle 2">
            <a:extLst>
              <a:ext uri="{FF2B5EF4-FFF2-40B4-BE49-F238E27FC236}">
                <a16:creationId xmlns:a16="http://schemas.microsoft.com/office/drawing/2014/main" id="{E63EFA70-6E5E-8B05-1CE9-C452E7B1DDD2}"/>
              </a:ext>
            </a:extLst>
          </p:cNvPr>
          <p:cNvSpPr>
            <a:spLocks noGrp="1" noChangeArrowheads="1"/>
          </p:cNvSpPr>
          <p:nvPr>
            <p:ph type="ctrTitle"/>
          </p:nvPr>
        </p:nvSpPr>
        <p:spPr>
          <a:xfrm>
            <a:off x="685800" y="549275"/>
            <a:ext cx="7772400" cy="1470025"/>
          </a:xfrm>
        </p:spPr>
        <p:txBody>
          <a:bodyPr/>
          <a:lstStyle/>
          <a:p>
            <a:pPr eaLnBrk="1" hangingPunct="1">
              <a:defRPr/>
            </a:pPr>
            <a:r>
              <a:rPr lang="de-DE" sz="6000">
                <a:solidFill>
                  <a:srgbClr val="FF0000"/>
                </a:solidFill>
              </a:rPr>
              <a:t>Richtig messen!!!</a:t>
            </a:r>
          </a:p>
        </p:txBody>
      </p:sp>
      <p:sp>
        <p:nvSpPr>
          <p:cNvPr id="2051" name="Rectangle 3">
            <a:extLst>
              <a:ext uri="{FF2B5EF4-FFF2-40B4-BE49-F238E27FC236}">
                <a16:creationId xmlns:a16="http://schemas.microsoft.com/office/drawing/2014/main" id="{A34F2D68-D915-4199-61B7-EB47D2216F9D}"/>
              </a:ext>
            </a:extLst>
          </p:cNvPr>
          <p:cNvSpPr>
            <a:spLocks noGrp="1" noChangeArrowheads="1"/>
          </p:cNvSpPr>
          <p:nvPr>
            <p:ph type="subTitle" idx="1"/>
          </p:nvPr>
        </p:nvSpPr>
        <p:spPr>
          <a:xfrm>
            <a:off x="1258888" y="2060575"/>
            <a:ext cx="6400800" cy="3600450"/>
          </a:xfrm>
        </p:spPr>
        <p:txBody>
          <a:bodyPr/>
          <a:lstStyle/>
          <a:p>
            <a:pPr eaLnBrk="1" hangingPunct="1">
              <a:lnSpc>
                <a:spcPct val="80000"/>
              </a:lnSpc>
              <a:defRPr/>
            </a:pPr>
            <a:r>
              <a:rPr lang="de-DE" sz="2800" dirty="0"/>
              <a:t>Dies ist eine Schulung um richtig messen zu lernen.</a:t>
            </a:r>
          </a:p>
          <a:p>
            <a:pPr eaLnBrk="1" hangingPunct="1">
              <a:lnSpc>
                <a:spcPct val="80000"/>
              </a:lnSpc>
              <a:defRPr/>
            </a:pPr>
            <a:endParaRPr lang="de-DE" sz="2800" dirty="0"/>
          </a:p>
          <a:p>
            <a:pPr eaLnBrk="1" hangingPunct="1">
              <a:lnSpc>
                <a:spcPct val="80000"/>
              </a:lnSpc>
              <a:defRPr/>
            </a:pPr>
            <a:r>
              <a:rPr lang="de-DE" sz="2800" dirty="0"/>
              <a:t>Referent:</a:t>
            </a:r>
          </a:p>
          <a:p>
            <a:pPr eaLnBrk="1" hangingPunct="1">
              <a:lnSpc>
                <a:spcPct val="80000"/>
              </a:lnSpc>
              <a:defRPr/>
            </a:pPr>
            <a:r>
              <a:rPr lang="de-DE" sz="2800" dirty="0"/>
              <a:t>Söldner Karl-Heinz</a:t>
            </a:r>
          </a:p>
          <a:p>
            <a:pPr eaLnBrk="1" hangingPunct="1">
              <a:lnSpc>
                <a:spcPct val="80000"/>
              </a:lnSpc>
              <a:defRPr/>
            </a:pPr>
            <a:r>
              <a:rPr lang="de-DE" sz="2800" dirty="0"/>
              <a:t>Elektrotechnikermeister</a:t>
            </a:r>
          </a:p>
          <a:p>
            <a:pPr eaLnBrk="1" hangingPunct="1">
              <a:lnSpc>
                <a:spcPct val="80000"/>
              </a:lnSpc>
              <a:defRPr/>
            </a:pPr>
            <a:endParaRPr lang="de-DE" sz="2800" dirty="0"/>
          </a:p>
          <a:p>
            <a:pPr eaLnBrk="1" hangingPunct="1">
              <a:lnSpc>
                <a:spcPct val="80000"/>
              </a:lnSpc>
              <a:defRPr/>
            </a:pPr>
            <a:r>
              <a:rPr lang="de-DE" sz="2800" dirty="0"/>
              <a:t>Zuletzt überarbeitet 21.04.2021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accel="50000" fill="hold" grpId="0" nodeType="withEffect">
                                  <p:stCondLst>
                                    <p:cond delay="0"/>
                                  </p:stCondLst>
                                  <p:childTnLst>
                                    <p:animRot by="43200000">
                                      <p:cBhvr>
                                        <p:cTn id="6" dur="2000" fill="hold"/>
                                        <p:tgtEl>
                                          <p:spTgt spid="205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 calcmode="lin" valueType="num">
                                      <p:cBhvr additive="base">
                                        <p:cTn id="11" dur="2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05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anim calcmode="lin" valueType="num">
                                      <p:cBhvr additive="base">
                                        <p:cTn id="15" dur="2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0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 calcmode="lin" valueType="num">
                                      <p:cBhvr additive="base">
                                        <p:cTn id="19" dur="2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anim calcmode="lin" valueType="num">
                                      <p:cBhvr additive="base">
                                        <p:cTn id="23" dur="2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05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anim calcmode="lin" valueType="num">
                                      <p:cBhvr additive="base">
                                        <p:cTn id="27" dur="2000" fill="hold"/>
                                        <p:tgtEl>
                                          <p:spTgt spid="2051">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0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255CAD2-D58D-25D9-4561-01790FFA71D5}"/>
              </a:ext>
            </a:extLst>
          </p:cNvPr>
          <p:cNvSpPr>
            <a:spLocks noGrp="1"/>
          </p:cNvSpPr>
          <p:nvPr>
            <p:ph type="dt" sz="quarter" idx="10"/>
          </p:nvPr>
        </p:nvSpPr>
        <p:spPr/>
        <p:txBody>
          <a:bodyPr/>
          <a:lstStyle/>
          <a:p>
            <a:pPr>
              <a:defRPr/>
            </a:pPr>
            <a:fld id="{7D09249C-FB81-42A9-BEB8-D01449891270}" type="datetime1">
              <a:rPr lang="de-DE"/>
              <a:pPr>
                <a:defRPr/>
              </a:pPr>
              <a:t>13.09.2022</a:t>
            </a:fld>
            <a:endParaRPr lang="de-DE"/>
          </a:p>
        </p:txBody>
      </p:sp>
      <p:sp>
        <p:nvSpPr>
          <p:cNvPr id="60418" name="Rectangle 2">
            <a:extLst>
              <a:ext uri="{FF2B5EF4-FFF2-40B4-BE49-F238E27FC236}">
                <a16:creationId xmlns:a16="http://schemas.microsoft.com/office/drawing/2014/main" id="{0DCE4F1C-5A8C-EDC7-AB62-37A626F134E0}"/>
              </a:ext>
            </a:extLst>
          </p:cNvPr>
          <p:cNvSpPr>
            <a:spLocks noGrp="1" noChangeArrowheads="1"/>
          </p:cNvSpPr>
          <p:nvPr>
            <p:ph type="title"/>
          </p:nvPr>
        </p:nvSpPr>
        <p:spPr/>
        <p:txBody>
          <a:bodyPr/>
          <a:lstStyle/>
          <a:p>
            <a:pPr eaLnBrk="1" hangingPunct="1">
              <a:defRPr/>
            </a:pPr>
            <a:r>
              <a:rPr lang="de-DE" dirty="0"/>
              <a:t>RCD</a:t>
            </a:r>
          </a:p>
        </p:txBody>
      </p:sp>
      <p:sp>
        <p:nvSpPr>
          <p:cNvPr id="60419" name="Rectangle 3">
            <a:extLst>
              <a:ext uri="{FF2B5EF4-FFF2-40B4-BE49-F238E27FC236}">
                <a16:creationId xmlns:a16="http://schemas.microsoft.com/office/drawing/2014/main" id="{E9F8200D-473F-2A42-5ABA-40AD16FE591A}"/>
              </a:ext>
            </a:extLst>
          </p:cNvPr>
          <p:cNvSpPr>
            <a:spLocks noGrp="1" noChangeArrowheads="1"/>
          </p:cNvSpPr>
          <p:nvPr>
            <p:ph type="body" idx="1"/>
          </p:nvPr>
        </p:nvSpPr>
        <p:spPr>
          <a:xfrm>
            <a:off x="457200" y="1214438"/>
            <a:ext cx="8229600" cy="5143500"/>
          </a:xfrm>
        </p:spPr>
        <p:txBody>
          <a:bodyPr/>
          <a:lstStyle/>
          <a:p>
            <a:pPr eaLnBrk="1" hangingPunct="1">
              <a:lnSpc>
                <a:spcPct val="80000"/>
              </a:lnSpc>
              <a:defRPr/>
            </a:pPr>
            <a:r>
              <a:rPr lang="de-DE" sz="2000" b="1" dirty="0"/>
              <a:t>Funktionsprinzip</a:t>
            </a:r>
          </a:p>
          <a:p>
            <a:pPr eaLnBrk="1" hangingPunct="1">
              <a:lnSpc>
                <a:spcPct val="80000"/>
              </a:lnSpc>
              <a:buFont typeface="Wingdings" panose="05000000000000000000" pitchFamily="2" charset="2"/>
              <a:buNone/>
              <a:defRPr/>
            </a:pPr>
            <a:r>
              <a:rPr lang="de-DE" sz="2000" dirty="0"/>
              <a:t>	Die Funktion des RCD-Schalters basiert auf einem Summen-Stromwandler, der alle zum und vom Verbraucher fließenden Ströme vorzeichenrichtig addiert. Wird irgendwo im Stromkreis ein Strom gegen Erde abgeleitet, so ist im Summenstromwandler die Summe von hin- und zurückfließendem Strom nicht mehr Null: es entsteht eine Stromdifferenz (Δ</a:t>
            </a:r>
            <a:r>
              <a:rPr lang="de-DE" sz="2000" i="1" dirty="0"/>
              <a:t>I</a:t>
            </a:r>
            <a:r>
              <a:rPr lang="de-DE" sz="2000" dirty="0"/>
              <a:t>, </a:t>
            </a:r>
            <a:r>
              <a:rPr lang="de-DE" sz="2000" i="1" dirty="0"/>
              <a:t>sprich: Delta I</a:t>
            </a:r>
            <a:r>
              <a:rPr lang="de-DE" sz="2000" dirty="0"/>
              <a:t>), die zur Auslösung des RCD-Schalters und damit zur Abschaltung der Stromzufuhr führt. </a:t>
            </a:r>
            <a:r>
              <a:rPr lang="de-DE" sz="2000" dirty="0">
                <a:solidFill>
                  <a:srgbClr val="29ED32"/>
                </a:solidFill>
              </a:rPr>
              <a:t>Kurz gesagt, der RCD misst den Strom der in das Haus hineinfließt und wieder heraus. Ist dieses nicht gleich, so löst der RCD bei einem bestimmten Stromfluss ΔI aus.</a:t>
            </a:r>
          </a:p>
          <a:p>
            <a:pPr eaLnBrk="1" hangingPunct="1">
              <a:lnSpc>
                <a:spcPct val="80000"/>
              </a:lnSpc>
              <a:buFont typeface="Wingdings" panose="05000000000000000000" pitchFamily="2" charset="2"/>
              <a:buNone/>
              <a:defRPr/>
            </a:pPr>
            <a:endParaRPr lang="de-DE" sz="2000" dirty="0"/>
          </a:p>
          <a:p>
            <a:pPr eaLnBrk="1" hangingPunct="1">
              <a:lnSpc>
                <a:spcPct val="80000"/>
              </a:lnSpc>
              <a:buFont typeface="Wingdings" panose="05000000000000000000" pitchFamily="2" charset="2"/>
              <a:buNone/>
              <a:defRPr/>
            </a:pPr>
            <a:r>
              <a:rPr lang="de-DE" sz="2000" dirty="0"/>
              <a:t>	Werden an dem Standard RCD-Schalter B6 Gleichrichterschaltungen (etwa in Frequenzumrichtern) betrieben wird dieser RCD bei einem Fehlerstrom hinter der Gleichrichterbrücke durch den dann vorhandenen Gleichfehlerstrom vormagnetisiert und totgelegt. Der RCD geht in Sättigung und kann auch Fehler an parallel betriebenen Geräten nicht mehr erkennen. Nur RCD- Schalter Typ B, allstromsensitiv (mit Elektronik) sind dann noch funktionsfähig und zulässig.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FD8DE33-97B6-021D-FD5C-724D6743416E}"/>
              </a:ext>
            </a:extLst>
          </p:cNvPr>
          <p:cNvSpPr>
            <a:spLocks noGrp="1"/>
          </p:cNvSpPr>
          <p:nvPr>
            <p:ph type="dt" sz="quarter" idx="10"/>
          </p:nvPr>
        </p:nvSpPr>
        <p:spPr/>
        <p:txBody>
          <a:bodyPr/>
          <a:lstStyle/>
          <a:p>
            <a:pPr>
              <a:defRPr/>
            </a:pPr>
            <a:fld id="{7D09249C-FB81-42A9-BEB8-D01449891270}" type="datetime1">
              <a:rPr lang="de-DE"/>
              <a:pPr>
                <a:defRPr/>
              </a:pPr>
              <a:t>13.09.2022</a:t>
            </a:fld>
            <a:endParaRPr lang="de-DE"/>
          </a:p>
        </p:txBody>
      </p:sp>
      <p:sp>
        <p:nvSpPr>
          <p:cNvPr id="60418" name="Rectangle 2">
            <a:extLst>
              <a:ext uri="{FF2B5EF4-FFF2-40B4-BE49-F238E27FC236}">
                <a16:creationId xmlns:a16="http://schemas.microsoft.com/office/drawing/2014/main" id="{98727FA8-30E9-7E2F-D358-94B35E1C9043}"/>
              </a:ext>
            </a:extLst>
          </p:cNvPr>
          <p:cNvSpPr>
            <a:spLocks noGrp="1" noChangeArrowheads="1"/>
          </p:cNvSpPr>
          <p:nvPr>
            <p:ph type="title"/>
          </p:nvPr>
        </p:nvSpPr>
        <p:spPr/>
        <p:txBody>
          <a:bodyPr/>
          <a:lstStyle/>
          <a:p>
            <a:pPr eaLnBrk="1" hangingPunct="1">
              <a:defRPr/>
            </a:pPr>
            <a:r>
              <a:rPr lang="de-DE" dirty="0"/>
              <a:t>Allstromsensitiv RCD</a:t>
            </a:r>
          </a:p>
        </p:txBody>
      </p:sp>
      <p:sp>
        <p:nvSpPr>
          <p:cNvPr id="60419" name="Rectangle 3">
            <a:extLst>
              <a:ext uri="{FF2B5EF4-FFF2-40B4-BE49-F238E27FC236}">
                <a16:creationId xmlns:a16="http://schemas.microsoft.com/office/drawing/2014/main" id="{393DFB26-6CCD-D794-491E-995E285E9899}"/>
              </a:ext>
            </a:extLst>
          </p:cNvPr>
          <p:cNvSpPr>
            <a:spLocks noGrp="1" noChangeArrowheads="1"/>
          </p:cNvSpPr>
          <p:nvPr>
            <p:ph type="body" idx="1"/>
          </p:nvPr>
        </p:nvSpPr>
        <p:spPr/>
        <p:txBody>
          <a:bodyPr/>
          <a:lstStyle/>
          <a:p>
            <a:pPr eaLnBrk="1" hangingPunct="1">
              <a:lnSpc>
                <a:spcPct val="80000"/>
              </a:lnSpc>
              <a:defRPr/>
            </a:pPr>
            <a:r>
              <a:rPr lang="de-DE" sz="2000" b="1" dirty="0"/>
              <a:t>Allstromsensitiv RCD</a:t>
            </a:r>
          </a:p>
          <a:p>
            <a:pPr eaLnBrk="1" hangingPunct="1">
              <a:lnSpc>
                <a:spcPct val="80000"/>
              </a:lnSpc>
              <a:buFont typeface="Wingdings" panose="05000000000000000000" pitchFamily="2" charset="2"/>
              <a:buNone/>
              <a:defRPr/>
            </a:pPr>
            <a:r>
              <a:rPr lang="de-DE" sz="2000" dirty="0"/>
              <a:t>	Die neuen RCD Allstromsensitiv haben eine Elektronik. Die Eingangs- und Ausgangsseite ist definiert, und darf nicht falsch angeschlossen werden (Beschreibung beachten). 				      </a:t>
            </a:r>
          </a:p>
          <a:p>
            <a:pPr eaLnBrk="1" hangingPunct="1">
              <a:lnSpc>
                <a:spcPct val="80000"/>
              </a:lnSpc>
              <a:buFont typeface="Wingdings" panose="05000000000000000000" pitchFamily="2" charset="2"/>
              <a:buNone/>
              <a:defRPr/>
            </a:pPr>
            <a:r>
              <a:rPr lang="de-DE" sz="2000" dirty="0"/>
              <a:t>	</a:t>
            </a:r>
          </a:p>
          <a:p>
            <a:pPr eaLnBrk="1" hangingPunct="1">
              <a:lnSpc>
                <a:spcPct val="80000"/>
              </a:lnSpc>
              <a:buFont typeface="Wingdings" panose="05000000000000000000" pitchFamily="2" charset="2"/>
              <a:buNone/>
              <a:defRPr/>
            </a:pPr>
            <a:r>
              <a:rPr lang="de-DE" sz="2000" dirty="0"/>
              <a:t>	Bei Isolationsmessungen muss dieser RCD abgeklemmt werden, ansonsten ist der RCD Zerstört. 					</a:t>
            </a:r>
          </a:p>
          <a:p>
            <a:pPr eaLnBrk="1" hangingPunct="1">
              <a:lnSpc>
                <a:spcPct val="80000"/>
              </a:lnSpc>
              <a:buFont typeface="Wingdings" panose="05000000000000000000" pitchFamily="2" charset="2"/>
              <a:buNone/>
              <a:defRPr/>
            </a:pPr>
            <a:r>
              <a:rPr lang="de-DE" sz="2000" dirty="0"/>
              <a:t>	</a:t>
            </a:r>
          </a:p>
          <a:p>
            <a:pPr eaLnBrk="1" hangingPunct="1">
              <a:lnSpc>
                <a:spcPct val="80000"/>
              </a:lnSpc>
              <a:buFont typeface="Wingdings" panose="05000000000000000000" pitchFamily="2" charset="2"/>
              <a:buNone/>
              <a:defRPr/>
            </a:pPr>
            <a:r>
              <a:rPr lang="de-DE" sz="2000" dirty="0"/>
              <a:t>	Diese RCD werden z.B. bei Aufzügen mit Frequenzumwandlern benötigt. Bei Aufzügen kann es sein, das ein RCD mit Min. Δ</a:t>
            </a:r>
            <a:r>
              <a:rPr lang="de-DE" sz="2000" i="1" dirty="0"/>
              <a:t>I</a:t>
            </a:r>
            <a:r>
              <a:rPr lang="de-DE" sz="2000" dirty="0"/>
              <a:t> 0,03A eingebaut werden muss. Ein RCD mit kleineren Werten kann öfters Auslösen, da der Aufzug seine Kondensatoren gegen Erde geklemmt hat.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16B35545-F6BB-FFA0-EFF2-AB4F7A5D8426}"/>
              </a:ext>
            </a:extLst>
          </p:cNvPr>
          <p:cNvSpPr>
            <a:spLocks noGrp="1"/>
          </p:cNvSpPr>
          <p:nvPr>
            <p:ph type="dt" sz="quarter" idx="10"/>
          </p:nvPr>
        </p:nvSpPr>
        <p:spPr/>
        <p:txBody>
          <a:bodyPr/>
          <a:lstStyle/>
          <a:p>
            <a:pPr>
              <a:defRPr/>
            </a:pPr>
            <a:fld id="{2BC77791-CD93-4835-8454-71802E84752F}" type="datetime1">
              <a:rPr lang="de-DE"/>
              <a:pPr>
                <a:defRPr/>
              </a:pPr>
              <a:t>13.09.2022</a:t>
            </a:fld>
            <a:endParaRPr lang="de-DE"/>
          </a:p>
        </p:txBody>
      </p:sp>
      <p:sp>
        <p:nvSpPr>
          <p:cNvPr id="61442" name="Rectangle 2">
            <a:extLst>
              <a:ext uri="{FF2B5EF4-FFF2-40B4-BE49-F238E27FC236}">
                <a16:creationId xmlns:a16="http://schemas.microsoft.com/office/drawing/2014/main" id="{41C8926A-D616-D353-13C8-A4C06B560D54}"/>
              </a:ext>
            </a:extLst>
          </p:cNvPr>
          <p:cNvSpPr>
            <a:spLocks noGrp="1" noChangeArrowheads="1"/>
          </p:cNvSpPr>
          <p:nvPr>
            <p:ph type="title"/>
          </p:nvPr>
        </p:nvSpPr>
        <p:spPr/>
        <p:txBody>
          <a:bodyPr/>
          <a:lstStyle/>
          <a:p>
            <a:pPr eaLnBrk="1" hangingPunct="1">
              <a:defRPr/>
            </a:pPr>
            <a:r>
              <a:rPr lang="de-DE" dirty="0"/>
              <a:t>RCD</a:t>
            </a:r>
          </a:p>
        </p:txBody>
      </p:sp>
      <p:sp>
        <p:nvSpPr>
          <p:cNvPr id="61443" name="Rectangle 3">
            <a:extLst>
              <a:ext uri="{FF2B5EF4-FFF2-40B4-BE49-F238E27FC236}">
                <a16:creationId xmlns:a16="http://schemas.microsoft.com/office/drawing/2014/main" id="{8C07C802-6F26-5EEA-BD8E-512E05DB0C11}"/>
              </a:ext>
            </a:extLst>
          </p:cNvPr>
          <p:cNvSpPr>
            <a:spLocks noGrp="1" noChangeArrowheads="1"/>
          </p:cNvSpPr>
          <p:nvPr>
            <p:ph type="body" idx="1"/>
          </p:nvPr>
        </p:nvSpPr>
        <p:spPr>
          <a:xfrm>
            <a:off x="395288" y="3213100"/>
            <a:ext cx="8229600" cy="3095625"/>
          </a:xfrm>
        </p:spPr>
        <p:txBody>
          <a:bodyPr/>
          <a:lstStyle/>
          <a:p>
            <a:pPr eaLnBrk="1" hangingPunct="1">
              <a:lnSpc>
                <a:spcPct val="80000"/>
              </a:lnSpc>
              <a:defRPr/>
            </a:pPr>
            <a:r>
              <a:rPr lang="de-DE" sz="1200" b="1" dirty="0"/>
              <a:t>Aufbau des Summenstromwandlers</a:t>
            </a:r>
          </a:p>
          <a:p>
            <a:pPr eaLnBrk="1" hangingPunct="1">
              <a:lnSpc>
                <a:spcPct val="80000"/>
              </a:lnSpc>
              <a:buFont typeface="Wingdings" panose="05000000000000000000" pitchFamily="2" charset="2"/>
              <a:buNone/>
              <a:defRPr/>
            </a:pPr>
            <a:r>
              <a:rPr lang="de-DE" sz="1200" dirty="0"/>
              <a:t>	Der Summenstromwandler besteht aus einem </a:t>
            </a:r>
            <a:r>
              <a:rPr lang="de-DE" sz="1200" dirty="0" err="1"/>
              <a:t>Ringkern</a:t>
            </a:r>
            <a:r>
              <a:rPr lang="de-DE" sz="1200" dirty="0"/>
              <a:t>, gewickelt aus kristallinem oder nanokristallinem weichmagnetischem Band. Ferritkerne sind wegen der zu geringen Permeabilität nicht geeignet. Um die notwendige Leistung für das Auslösen des RCD-Schalters zu erreichen, sind Ringbandkerne mit einer gewissen Größe und Masse notwendig, typische Abmessungen sind Außendurchmesser etwa 25 mm, Innendurchmesser etwa 15 mm, Höhe 20 mm, typisches Gewicht 40 g.</a:t>
            </a:r>
          </a:p>
          <a:p>
            <a:pPr eaLnBrk="1" hangingPunct="1">
              <a:lnSpc>
                <a:spcPct val="80000"/>
              </a:lnSpc>
              <a:buFont typeface="Wingdings" panose="05000000000000000000" pitchFamily="2" charset="2"/>
              <a:buNone/>
              <a:defRPr/>
            </a:pPr>
            <a:endParaRPr lang="de-DE" sz="1200" dirty="0"/>
          </a:p>
          <a:p>
            <a:pPr eaLnBrk="1" hangingPunct="1">
              <a:lnSpc>
                <a:spcPct val="80000"/>
              </a:lnSpc>
              <a:defRPr/>
            </a:pPr>
            <a:r>
              <a:rPr lang="de-DE" sz="1200" b="1" dirty="0"/>
              <a:t>Kennwerte</a:t>
            </a:r>
          </a:p>
          <a:p>
            <a:pPr eaLnBrk="1" hangingPunct="1">
              <a:lnSpc>
                <a:spcPct val="80000"/>
              </a:lnSpc>
              <a:defRPr/>
            </a:pPr>
            <a:r>
              <a:rPr lang="de-DE" sz="1200" dirty="0"/>
              <a:t>Handelsüblich sind RCD-Schalter für Bemessungsdifferenzströme von Δ</a:t>
            </a:r>
            <a:r>
              <a:rPr lang="de-DE" sz="1200" i="1" dirty="0"/>
              <a:t>I</a:t>
            </a:r>
            <a:r>
              <a:rPr lang="de-DE" sz="1200" dirty="0"/>
              <a:t> = 10 mA, 30 mA, 100 mA, 300 mA und 500 mA (500-mA-Typ unüblich geworden). Die Toleranz des Differenzstromes eines RCD-Schalters liegt laut VDE bei -50%, was garantieren soll, dass der Nenn-Auslösestrom bei keinem Exemplar überschritten wird. Die Auslösezeit war früher auf maximal 200 </a:t>
            </a:r>
            <a:r>
              <a:rPr lang="de-DE" sz="1200" dirty="0" err="1"/>
              <a:t>ms</a:t>
            </a:r>
            <a:r>
              <a:rPr lang="de-DE" sz="1200" dirty="0"/>
              <a:t> festgelegt. Genaue Angaben zu den zulässigen Auslösezeiten machen die entsprechenden VDE-Vorschriften. Praktisch sind Abschaltzeiten zwischen 20 </a:t>
            </a:r>
            <a:r>
              <a:rPr lang="de-DE" sz="1200" dirty="0" err="1"/>
              <a:t>ms</a:t>
            </a:r>
            <a:r>
              <a:rPr lang="de-DE" sz="1200" dirty="0"/>
              <a:t> und 40 </a:t>
            </a:r>
            <a:r>
              <a:rPr lang="de-DE" sz="1200" dirty="0" err="1"/>
              <a:t>ms</a:t>
            </a:r>
            <a:r>
              <a:rPr lang="de-DE" sz="1200" dirty="0"/>
              <a:t> möglich.</a:t>
            </a:r>
          </a:p>
          <a:p>
            <a:pPr eaLnBrk="1" hangingPunct="1">
              <a:lnSpc>
                <a:spcPct val="80000"/>
              </a:lnSpc>
              <a:defRPr/>
            </a:pPr>
            <a:r>
              <a:rPr lang="de-DE" sz="1200" dirty="0"/>
              <a:t>Zu beachten ist, dass ein RCD-Schalter nicht die Höhe des Fehlerstroms begrenzt. Die Schutzwirkung beruht ausschließlich auf der schnellen Abschaltung der Stromzufuhr. Die unempfindlicheren Modelle sind als Brandschutz und zur Realisierung einer Schutzmaßnahme bei problematischen Erdungsverhältnissen in TT-Systemen gedacht.</a:t>
            </a:r>
          </a:p>
        </p:txBody>
      </p:sp>
      <p:pic>
        <p:nvPicPr>
          <p:cNvPr id="26629" name="Picture 4">
            <a:extLst>
              <a:ext uri="{FF2B5EF4-FFF2-40B4-BE49-F238E27FC236}">
                <a16:creationId xmlns:a16="http://schemas.microsoft.com/office/drawing/2014/main" id="{9E892637-C737-1C48-92E5-CE1D7E22E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188913"/>
            <a:ext cx="27733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B70305B4-7772-E671-EF80-5747805DCA3C}"/>
              </a:ext>
            </a:extLst>
          </p:cNvPr>
          <p:cNvSpPr>
            <a:spLocks noGrp="1"/>
          </p:cNvSpPr>
          <p:nvPr>
            <p:ph type="dt" sz="quarter" idx="10"/>
          </p:nvPr>
        </p:nvSpPr>
        <p:spPr/>
        <p:txBody>
          <a:bodyPr/>
          <a:lstStyle/>
          <a:p>
            <a:pPr>
              <a:defRPr/>
            </a:pPr>
            <a:fld id="{171F3A3E-4D85-44A9-9375-2618A364A196}" type="datetime1">
              <a:rPr lang="de-DE"/>
              <a:pPr>
                <a:defRPr/>
              </a:pPr>
              <a:t>13.09.2022</a:t>
            </a:fld>
            <a:endParaRPr lang="de-DE"/>
          </a:p>
        </p:txBody>
      </p:sp>
      <p:sp>
        <p:nvSpPr>
          <p:cNvPr id="62466" name="Rectangle 2">
            <a:extLst>
              <a:ext uri="{FF2B5EF4-FFF2-40B4-BE49-F238E27FC236}">
                <a16:creationId xmlns:a16="http://schemas.microsoft.com/office/drawing/2014/main" id="{991A24C5-6FF6-6245-F63C-A10DC17C180F}"/>
              </a:ext>
            </a:extLst>
          </p:cNvPr>
          <p:cNvSpPr>
            <a:spLocks noGrp="1" noChangeArrowheads="1"/>
          </p:cNvSpPr>
          <p:nvPr>
            <p:ph type="title"/>
          </p:nvPr>
        </p:nvSpPr>
        <p:spPr/>
        <p:txBody>
          <a:bodyPr/>
          <a:lstStyle/>
          <a:p>
            <a:pPr eaLnBrk="1" hangingPunct="1">
              <a:defRPr/>
            </a:pPr>
            <a:r>
              <a:rPr lang="de-DE" dirty="0"/>
              <a:t>RCD</a:t>
            </a:r>
          </a:p>
        </p:txBody>
      </p:sp>
      <p:sp>
        <p:nvSpPr>
          <p:cNvPr id="62467" name="Rectangle 3">
            <a:extLst>
              <a:ext uri="{FF2B5EF4-FFF2-40B4-BE49-F238E27FC236}">
                <a16:creationId xmlns:a16="http://schemas.microsoft.com/office/drawing/2014/main" id="{33B795BE-4A08-4522-8266-139E0AF5393F}"/>
              </a:ext>
            </a:extLst>
          </p:cNvPr>
          <p:cNvSpPr>
            <a:spLocks noGrp="1" noChangeArrowheads="1"/>
          </p:cNvSpPr>
          <p:nvPr>
            <p:ph type="body" idx="1"/>
          </p:nvPr>
        </p:nvSpPr>
        <p:spPr>
          <a:xfrm>
            <a:off x="395288" y="2565400"/>
            <a:ext cx="8229600" cy="3844925"/>
          </a:xfrm>
        </p:spPr>
        <p:txBody>
          <a:bodyPr/>
          <a:lstStyle/>
          <a:p>
            <a:pPr eaLnBrk="1" hangingPunct="1">
              <a:lnSpc>
                <a:spcPct val="80000"/>
              </a:lnSpc>
              <a:defRPr/>
            </a:pPr>
            <a:r>
              <a:rPr lang="de-DE" sz="1600" b="1" dirty="0"/>
              <a:t>Personenschutz</a:t>
            </a:r>
          </a:p>
          <a:p>
            <a:pPr eaLnBrk="1" hangingPunct="1">
              <a:lnSpc>
                <a:spcPct val="80000"/>
              </a:lnSpc>
              <a:defRPr/>
            </a:pPr>
            <a:r>
              <a:rPr lang="de-DE" sz="1600" dirty="0"/>
              <a:t>Da es vorgeschrieben ist, dass alle metallischen Gehäuse elektrischer Geräte mit einem Schutzleiter versehen sind, fließt im Falle einer leitenden Verbindung zwischen einem Außenleiter (L) und einem vom Menschen berührbaren Gehäuseteil ein Strom über den Schutzleiter. Die Höhe dieses Stromes hängt von der Größe des Erdungswiderstandes bzw. der Schleifenimpedanz ab.</a:t>
            </a:r>
          </a:p>
          <a:p>
            <a:pPr eaLnBrk="1" hangingPunct="1">
              <a:lnSpc>
                <a:spcPct val="80000"/>
              </a:lnSpc>
              <a:defRPr/>
            </a:pPr>
            <a:r>
              <a:rPr lang="de-DE" sz="1600" dirty="0"/>
              <a:t>Um nun zu gewährleisten, dass bei einem spannungsführenden Gehäuse (Körperschluss) der Strom abgeschaltet wird um einen korrekten Personenschutz zu bekommen, muss der Fehlerstromschutzschalter auf den entsprechenden Erdungswiderstand/Schleifenimpedanz angepasst sein. Bei einem großen Erdungswiderstand/Schleifenimpedanz fließt bei einem Körperschluss über den Schutzleiter nur einen geringer Strom (I=U/R), weshalb hier ein RCD-Schalter mit einem geringen Auslösestrom erforderlich ist. Wenn der Erdungswiderstand hingegen gering ist, ist ein RCD-Schalter mit einem größeren Auslösestrom ausreichend.</a:t>
            </a:r>
          </a:p>
          <a:p>
            <a:pPr eaLnBrk="1" hangingPunct="1">
              <a:lnSpc>
                <a:spcPct val="80000"/>
              </a:lnSpc>
              <a:defRPr/>
            </a:pPr>
            <a:r>
              <a:rPr lang="de-DE" sz="1600" dirty="0"/>
              <a:t>Da durch den RCD das Auftreten und nicht das Bestehenbleiben einer nicht zulässigen Berührungsspannung verhindert werden soll (Zulässig beim Menschen 50V AC), muss mit der höchst zulässigen Berührungsspannung anstatt mit der Netzspannung (230V) gerechnet werden.</a:t>
            </a:r>
          </a:p>
        </p:txBody>
      </p:sp>
      <p:pic>
        <p:nvPicPr>
          <p:cNvPr id="27653" name="Picture 4">
            <a:extLst>
              <a:ext uri="{FF2B5EF4-FFF2-40B4-BE49-F238E27FC236}">
                <a16:creationId xmlns:a16="http://schemas.microsoft.com/office/drawing/2014/main" id="{82EAEC97-FCC5-9265-E120-DA4A2A3A3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0"/>
            <a:ext cx="37528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CA252D37-A863-9DB4-9FB2-C8B28B897BF8}"/>
              </a:ext>
            </a:extLst>
          </p:cNvPr>
          <p:cNvSpPr>
            <a:spLocks noGrp="1"/>
          </p:cNvSpPr>
          <p:nvPr>
            <p:ph type="dt" sz="quarter" idx="10"/>
          </p:nvPr>
        </p:nvSpPr>
        <p:spPr/>
        <p:txBody>
          <a:bodyPr/>
          <a:lstStyle/>
          <a:p>
            <a:pPr>
              <a:defRPr/>
            </a:pPr>
            <a:fld id="{72580E77-CA1E-4173-B057-2A46DEE1B114}" type="datetime1">
              <a:rPr lang="de-DE"/>
              <a:pPr>
                <a:defRPr/>
              </a:pPr>
              <a:t>13.09.2022</a:t>
            </a:fld>
            <a:endParaRPr lang="de-DE"/>
          </a:p>
        </p:txBody>
      </p:sp>
      <p:sp>
        <p:nvSpPr>
          <p:cNvPr id="63490" name="Rectangle 2">
            <a:extLst>
              <a:ext uri="{FF2B5EF4-FFF2-40B4-BE49-F238E27FC236}">
                <a16:creationId xmlns:a16="http://schemas.microsoft.com/office/drawing/2014/main" id="{E0B085DD-7C81-DC2D-ACB0-62B7916ECB71}"/>
              </a:ext>
            </a:extLst>
          </p:cNvPr>
          <p:cNvSpPr>
            <a:spLocks noGrp="1" noChangeArrowheads="1"/>
          </p:cNvSpPr>
          <p:nvPr>
            <p:ph type="title"/>
          </p:nvPr>
        </p:nvSpPr>
        <p:spPr/>
        <p:txBody>
          <a:bodyPr/>
          <a:lstStyle/>
          <a:p>
            <a:pPr eaLnBrk="1" hangingPunct="1">
              <a:defRPr/>
            </a:pPr>
            <a:r>
              <a:rPr lang="de-DE" dirty="0"/>
              <a:t>RCD</a:t>
            </a:r>
          </a:p>
        </p:txBody>
      </p:sp>
      <p:sp>
        <p:nvSpPr>
          <p:cNvPr id="63491" name="Rectangle 3">
            <a:extLst>
              <a:ext uri="{FF2B5EF4-FFF2-40B4-BE49-F238E27FC236}">
                <a16:creationId xmlns:a16="http://schemas.microsoft.com/office/drawing/2014/main" id="{94841208-8489-FCD5-9ADF-3CE62FA3E0E5}"/>
              </a:ext>
            </a:extLst>
          </p:cNvPr>
          <p:cNvSpPr>
            <a:spLocks noGrp="1" noChangeArrowheads="1"/>
          </p:cNvSpPr>
          <p:nvPr>
            <p:ph type="body" idx="1"/>
          </p:nvPr>
        </p:nvSpPr>
        <p:spPr>
          <a:xfrm>
            <a:off x="457200" y="1600200"/>
            <a:ext cx="8229600" cy="4538663"/>
          </a:xfrm>
        </p:spPr>
        <p:txBody>
          <a:bodyPr/>
          <a:lstStyle/>
          <a:p>
            <a:pPr eaLnBrk="1" hangingPunct="1">
              <a:lnSpc>
                <a:spcPct val="80000"/>
              </a:lnSpc>
              <a:defRPr/>
            </a:pPr>
            <a:r>
              <a:rPr lang="de-DE" sz="2000" b="1" dirty="0"/>
              <a:t>Test-Taste</a:t>
            </a:r>
          </a:p>
          <a:p>
            <a:pPr eaLnBrk="1" hangingPunct="1">
              <a:lnSpc>
                <a:spcPct val="80000"/>
              </a:lnSpc>
              <a:defRPr/>
            </a:pPr>
            <a:r>
              <a:rPr lang="de-DE" sz="1800" dirty="0"/>
              <a:t>Mit der am RCD-Schalter von vorn zugänglichen Test-Taste (T) kann der Fehlerfall simuliert werden, um die ordnungsgemäße Funktion regelmäßig (mind. alle 6 Monate bei stationären Anlagen) zu überprüfen.</a:t>
            </a:r>
            <a:br>
              <a:rPr lang="de-DE" sz="1800" dirty="0"/>
            </a:br>
            <a:r>
              <a:rPr lang="de-DE" sz="1800" dirty="0"/>
              <a:t>Durch Drücken der Taste wird nach dem Summenstromwandler eine Phase über einen geeignet dimensionierten Widerstand mit dem Neutralleiter vor dem Summenstromwandler oder auch eine Phase vor dem Summenstromwandler und eine andere Phase nach dem Summenstromwandler verbunden und so gewollt ein Fehlerstrom erzeugt, der die Auslösestromstärke übersteigt. Siehe Schaltbilder nächste Seite. Bei Phase mit Phase müssen auch beide Phasen anliegen, sonst funktioniert die Test Taste nicht!</a:t>
            </a:r>
            <a:br>
              <a:rPr lang="de-DE" sz="1800" dirty="0"/>
            </a:br>
            <a:br>
              <a:rPr lang="de-DE" sz="1800" dirty="0"/>
            </a:br>
            <a:r>
              <a:rPr lang="de-DE" sz="1800" dirty="0"/>
              <a:t>Hersteller empfehlen eine monatliche Prüfung. Ortsveränderliche RCD-Schalter müssen täglich vor Arbeitsbeginn auf Funktion geprüft werden. Es kann sein, das er Magnetisch so geladen ist, das er in einem Fehlerfall nicht auslöst. Auch die Gelenke im RCD haben eine Schmierung. Werden die Gelenke längere Zeit nicht bewegt, so kann es sein, das die Gelenke festsitzen durch das Aushärten der Schmierung.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3A0F9FC-0570-7FF5-F9FE-C689E6D3E9AC}"/>
              </a:ext>
            </a:extLst>
          </p:cNvPr>
          <p:cNvSpPr>
            <a:spLocks noGrp="1"/>
          </p:cNvSpPr>
          <p:nvPr>
            <p:ph type="dt" sz="quarter" idx="10"/>
          </p:nvPr>
        </p:nvSpPr>
        <p:spPr/>
        <p:txBody>
          <a:bodyPr/>
          <a:lstStyle/>
          <a:p>
            <a:pPr>
              <a:defRPr/>
            </a:pPr>
            <a:fld id="{72580E77-CA1E-4173-B057-2A46DEE1B114}" type="datetime1">
              <a:rPr lang="de-DE"/>
              <a:pPr>
                <a:defRPr/>
              </a:pPr>
              <a:t>13.09.2022</a:t>
            </a:fld>
            <a:endParaRPr lang="de-DE"/>
          </a:p>
        </p:txBody>
      </p:sp>
      <p:sp>
        <p:nvSpPr>
          <p:cNvPr id="63490" name="Rectangle 2">
            <a:extLst>
              <a:ext uri="{FF2B5EF4-FFF2-40B4-BE49-F238E27FC236}">
                <a16:creationId xmlns:a16="http://schemas.microsoft.com/office/drawing/2014/main" id="{13B64833-D570-18E1-370E-DDE475F2E7D8}"/>
              </a:ext>
            </a:extLst>
          </p:cNvPr>
          <p:cNvSpPr>
            <a:spLocks noGrp="1" noChangeArrowheads="1"/>
          </p:cNvSpPr>
          <p:nvPr>
            <p:ph type="title"/>
          </p:nvPr>
        </p:nvSpPr>
        <p:spPr/>
        <p:txBody>
          <a:bodyPr/>
          <a:lstStyle/>
          <a:p>
            <a:pPr eaLnBrk="1" hangingPunct="1">
              <a:defRPr/>
            </a:pPr>
            <a:r>
              <a:rPr lang="de-DE" dirty="0"/>
              <a:t>RCD</a:t>
            </a:r>
          </a:p>
        </p:txBody>
      </p:sp>
      <p:sp>
        <p:nvSpPr>
          <p:cNvPr id="63491" name="Rectangle 3">
            <a:extLst>
              <a:ext uri="{FF2B5EF4-FFF2-40B4-BE49-F238E27FC236}">
                <a16:creationId xmlns:a16="http://schemas.microsoft.com/office/drawing/2014/main" id="{C71AC718-200D-DC93-5259-C2174CD9F6F0}"/>
              </a:ext>
            </a:extLst>
          </p:cNvPr>
          <p:cNvSpPr>
            <a:spLocks noGrp="1" noChangeArrowheads="1"/>
          </p:cNvSpPr>
          <p:nvPr>
            <p:ph type="body" idx="1"/>
          </p:nvPr>
        </p:nvSpPr>
        <p:spPr>
          <a:xfrm>
            <a:off x="457200" y="3400425"/>
            <a:ext cx="8229600" cy="2765425"/>
          </a:xfrm>
        </p:spPr>
        <p:txBody>
          <a:bodyPr/>
          <a:lstStyle/>
          <a:p>
            <a:pPr eaLnBrk="1" hangingPunct="1">
              <a:lnSpc>
                <a:spcPct val="80000"/>
              </a:lnSpc>
              <a:defRPr/>
            </a:pPr>
            <a:r>
              <a:rPr lang="de-DE" sz="1800" dirty="0"/>
              <a:t>Der RCD muss beim Ausschalten den Kontakt des Neutralleiter verzögert öffnen, und beim einschalten den Kontakt des Neutralleiter vor den Kontakten von L1-L3 schließen. Würde dies nicht passieren, so wären zwei Verbraucher in Reihe an 400V und es kann Schäden in der Anlage geben. Jedes Gerät was einen Neutralleiter schaltet, ist in der Regel so ausgeführt (Hauptschalter). Bei jeder CEE Kupplung ist die N Buchse so angebracht, das beim ausstecken zuerst die 3 Phasen getrennt werden, dann erst der N und zuletzt der PE. An den Symbolbildern kann man dies sehen bei den Schaltkontakten.</a:t>
            </a:r>
          </a:p>
        </p:txBody>
      </p:sp>
      <p:pic>
        <p:nvPicPr>
          <p:cNvPr id="29701" name="Grafik 4">
            <a:extLst>
              <a:ext uri="{FF2B5EF4-FFF2-40B4-BE49-F238E27FC236}">
                <a16:creationId xmlns:a16="http://schemas.microsoft.com/office/drawing/2014/main" id="{C15AB032-627A-4071-25D8-9F960DA16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660" t="40714" r="65125" b="38104"/>
          <a:stretch>
            <a:fillRect/>
          </a:stretch>
        </p:blipFill>
        <p:spPr bwMode="auto">
          <a:xfrm>
            <a:off x="5970588" y="1420813"/>
            <a:ext cx="191452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Grafik 5">
            <a:extLst>
              <a:ext uri="{FF2B5EF4-FFF2-40B4-BE49-F238E27FC236}">
                <a16:creationId xmlns:a16="http://schemas.microsoft.com/office/drawing/2014/main" id="{1BC84160-107F-8F92-3D64-B94ECBC96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023" t="45847" r="20305" b="34169"/>
          <a:stretch>
            <a:fillRect/>
          </a:stretch>
        </p:blipFill>
        <p:spPr bwMode="auto">
          <a:xfrm>
            <a:off x="1146175" y="1420813"/>
            <a:ext cx="1912938"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Grafik 6">
            <a:extLst>
              <a:ext uri="{FF2B5EF4-FFF2-40B4-BE49-F238E27FC236}">
                <a16:creationId xmlns:a16="http://schemas.microsoft.com/office/drawing/2014/main" id="{02E3D097-DCCE-360A-C293-E75F4F714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866" t="66066" r="27975" b="20297"/>
          <a:stretch>
            <a:fillRect/>
          </a:stretch>
        </p:blipFill>
        <p:spPr bwMode="auto">
          <a:xfrm>
            <a:off x="3594100" y="1436688"/>
            <a:ext cx="191452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544467B-B2F2-DBE9-534B-6A426683CFD0}"/>
              </a:ext>
            </a:extLst>
          </p:cNvPr>
          <p:cNvSpPr>
            <a:spLocks noGrp="1"/>
          </p:cNvSpPr>
          <p:nvPr>
            <p:ph type="dt" sz="quarter" idx="10"/>
          </p:nvPr>
        </p:nvSpPr>
        <p:spPr/>
        <p:txBody>
          <a:bodyPr/>
          <a:lstStyle/>
          <a:p>
            <a:pPr>
              <a:defRPr/>
            </a:pPr>
            <a:fld id="{72580E77-CA1E-4173-B057-2A46DEE1B114}" type="datetime1">
              <a:rPr lang="de-DE"/>
              <a:pPr>
                <a:defRPr/>
              </a:pPr>
              <a:t>13.09.2022</a:t>
            </a:fld>
            <a:endParaRPr lang="de-DE"/>
          </a:p>
        </p:txBody>
      </p:sp>
      <p:sp>
        <p:nvSpPr>
          <p:cNvPr id="63490" name="Rectangle 2">
            <a:extLst>
              <a:ext uri="{FF2B5EF4-FFF2-40B4-BE49-F238E27FC236}">
                <a16:creationId xmlns:a16="http://schemas.microsoft.com/office/drawing/2014/main" id="{B1CAE578-542D-FC28-2F50-5B2BAA32DBA8}"/>
              </a:ext>
            </a:extLst>
          </p:cNvPr>
          <p:cNvSpPr>
            <a:spLocks noGrp="1" noChangeArrowheads="1"/>
          </p:cNvSpPr>
          <p:nvPr>
            <p:ph type="title"/>
          </p:nvPr>
        </p:nvSpPr>
        <p:spPr/>
        <p:txBody>
          <a:bodyPr/>
          <a:lstStyle/>
          <a:p>
            <a:pPr eaLnBrk="1" hangingPunct="1">
              <a:defRPr/>
            </a:pPr>
            <a:r>
              <a:rPr lang="de-DE" dirty="0"/>
              <a:t>Warum funktioniert der RCD</a:t>
            </a:r>
          </a:p>
        </p:txBody>
      </p:sp>
      <p:sp>
        <p:nvSpPr>
          <p:cNvPr id="63491" name="Rectangle 3">
            <a:extLst>
              <a:ext uri="{FF2B5EF4-FFF2-40B4-BE49-F238E27FC236}">
                <a16:creationId xmlns:a16="http://schemas.microsoft.com/office/drawing/2014/main" id="{770FE461-74C0-62D0-1138-63CD70C5AE9C}"/>
              </a:ext>
            </a:extLst>
          </p:cNvPr>
          <p:cNvSpPr>
            <a:spLocks noGrp="1" noChangeArrowheads="1"/>
          </p:cNvSpPr>
          <p:nvPr>
            <p:ph type="body" idx="1"/>
          </p:nvPr>
        </p:nvSpPr>
        <p:spPr/>
        <p:txBody>
          <a:bodyPr/>
          <a:lstStyle/>
          <a:p>
            <a:pPr eaLnBrk="1" hangingPunct="1">
              <a:lnSpc>
                <a:spcPct val="80000"/>
              </a:lnSpc>
              <a:defRPr/>
            </a:pPr>
            <a:r>
              <a:rPr lang="de-DE" sz="2000" b="1" dirty="0"/>
              <a:t>Der RCD kann nur Funktionieren, weil der Trafo beim Sternpunkt N mit der Erde verbunden ist.</a:t>
            </a:r>
          </a:p>
          <a:p>
            <a:pPr eaLnBrk="1" hangingPunct="1">
              <a:lnSpc>
                <a:spcPct val="80000"/>
              </a:lnSpc>
              <a:defRPr/>
            </a:pPr>
            <a:endParaRPr lang="de-DE" sz="2000" b="1" dirty="0"/>
          </a:p>
        </p:txBody>
      </p:sp>
      <p:pic>
        <p:nvPicPr>
          <p:cNvPr id="30725" name="Grafik 9">
            <a:extLst>
              <a:ext uri="{FF2B5EF4-FFF2-40B4-BE49-F238E27FC236}">
                <a16:creationId xmlns:a16="http://schemas.microsoft.com/office/drawing/2014/main" id="{756E1EBA-A229-E8A7-E0AC-D88523E47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2244725"/>
            <a:ext cx="693737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ECD242B-F926-4A26-4372-B8D8E0C2732D}"/>
              </a:ext>
            </a:extLst>
          </p:cNvPr>
          <p:cNvSpPr>
            <a:spLocks noGrp="1"/>
          </p:cNvSpPr>
          <p:nvPr>
            <p:ph type="dt" sz="quarter" idx="10"/>
          </p:nvPr>
        </p:nvSpPr>
        <p:spPr/>
        <p:txBody>
          <a:bodyPr/>
          <a:lstStyle/>
          <a:p>
            <a:pPr>
              <a:defRPr/>
            </a:pPr>
            <a:fld id="{72580E77-CA1E-4173-B057-2A46DEE1B114}" type="datetime1">
              <a:rPr lang="de-DE"/>
              <a:pPr>
                <a:defRPr/>
              </a:pPr>
              <a:t>13.09.2022</a:t>
            </a:fld>
            <a:endParaRPr lang="de-DE"/>
          </a:p>
        </p:txBody>
      </p:sp>
      <p:sp>
        <p:nvSpPr>
          <p:cNvPr id="63490" name="Rectangle 2">
            <a:extLst>
              <a:ext uri="{FF2B5EF4-FFF2-40B4-BE49-F238E27FC236}">
                <a16:creationId xmlns:a16="http://schemas.microsoft.com/office/drawing/2014/main" id="{D42E14B4-8982-ABF5-53FC-887F560A76EA}"/>
              </a:ext>
            </a:extLst>
          </p:cNvPr>
          <p:cNvSpPr>
            <a:spLocks noGrp="1" noChangeArrowheads="1"/>
          </p:cNvSpPr>
          <p:nvPr>
            <p:ph type="title"/>
          </p:nvPr>
        </p:nvSpPr>
        <p:spPr/>
        <p:txBody>
          <a:bodyPr/>
          <a:lstStyle/>
          <a:p>
            <a:pPr eaLnBrk="1" hangingPunct="1">
              <a:defRPr/>
            </a:pPr>
            <a:r>
              <a:rPr lang="de-DE" dirty="0"/>
              <a:t>Warum funktioniert der RCD</a:t>
            </a:r>
          </a:p>
        </p:txBody>
      </p:sp>
      <p:sp>
        <p:nvSpPr>
          <p:cNvPr id="63491" name="Rectangle 3">
            <a:extLst>
              <a:ext uri="{FF2B5EF4-FFF2-40B4-BE49-F238E27FC236}">
                <a16:creationId xmlns:a16="http://schemas.microsoft.com/office/drawing/2014/main" id="{DFDAE35C-0769-82C1-1393-EC242003C39E}"/>
              </a:ext>
            </a:extLst>
          </p:cNvPr>
          <p:cNvSpPr>
            <a:spLocks noGrp="1" noChangeArrowheads="1"/>
          </p:cNvSpPr>
          <p:nvPr>
            <p:ph type="body" idx="1"/>
          </p:nvPr>
        </p:nvSpPr>
        <p:spPr/>
        <p:txBody>
          <a:bodyPr/>
          <a:lstStyle/>
          <a:p>
            <a:pPr eaLnBrk="1" hangingPunct="1">
              <a:lnSpc>
                <a:spcPct val="80000"/>
              </a:lnSpc>
              <a:defRPr/>
            </a:pPr>
            <a:r>
              <a:rPr lang="de-DE" sz="1800" b="1" dirty="0"/>
              <a:t>Der Neutralleiter N und Schutzleiter PE sind über die Erde verbunden bei unserem Netz. </a:t>
            </a:r>
          </a:p>
          <a:p>
            <a:pPr eaLnBrk="1" hangingPunct="1">
              <a:lnSpc>
                <a:spcPct val="80000"/>
              </a:lnSpc>
              <a:buFont typeface="Wingdings" panose="05000000000000000000" pitchFamily="2" charset="2"/>
              <a:buNone/>
              <a:defRPr/>
            </a:pPr>
            <a:r>
              <a:rPr lang="de-DE" sz="1800" b="1" dirty="0"/>
              <a:t>	Wenn ich z.B. ein Aggregat mit 230V habe. Dann hat dies Aggregat bei der Steckbuchse zwei Anschlüsse, aber keinen Schutzleiter. </a:t>
            </a:r>
          </a:p>
          <a:p>
            <a:pPr eaLnBrk="1" hangingPunct="1">
              <a:lnSpc>
                <a:spcPct val="80000"/>
              </a:lnSpc>
              <a:buFont typeface="Wingdings" panose="05000000000000000000" pitchFamily="2" charset="2"/>
              <a:buNone/>
              <a:defRPr/>
            </a:pPr>
            <a:r>
              <a:rPr lang="de-DE" sz="1800" b="1" dirty="0"/>
              <a:t>	Wenn ich bei laufenden Betrieb nur eine Steckbuchse berühre, dann passiert nichts. Dies ist auch bei der anderen Steckbuchse der Fall. Es gibt eine Regel „Nur ein geschlossener Stromkreis funktioniert. Da der Sternpunkt N nicht geerdet ist, kann auch kein Strom über die Erde abfließen.</a:t>
            </a:r>
          </a:p>
          <a:p>
            <a:pPr eaLnBrk="1" hangingPunct="1">
              <a:lnSpc>
                <a:spcPct val="80000"/>
              </a:lnSpc>
              <a:buFont typeface="Wingdings" panose="05000000000000000000" pitchFamily="2" charset="2"/>
              <a:buNone/>
              <a:defRPr/>
            </a:pPr>
            <a:r>
              <a:rPr lang="de-DE" sz="1800" b="1" dirty="0"/>
              <a:t>	Ich kann aber eine Steckbuchse mit einem Erdungsstab verbinden, dann ist die Erde mit N verbunden. Würden die Energieversorger den N mit Erde nicht verbinden, so könnte eigentlich kein Strom über die Erde abfließen.  Der RCD würde nicht funktionieren.</a:t>
            </a:r>
          </a:p>
          <a:p>
            <a:pPr eaLnBrk="1" hangingPunct="1">
              <a:lnSpc>
                <a:spcPct val="80000"/>
              </a:lnSpc>
              <a:buFont typeface="Wingdings" panose="05000000000000000000" pitchFamily="2" charset="2"/>
              <a:buNone/>
              <a:defRPr/>
            </a:pPr>
            <a:r>
              <a:rPr lang="de-DE" sz="1800" b="1" dirty="0"/>
              <a:t>	Wenn Du z.B. bei einem Volksfest einen Generator mit einem Baustromkasten hast, dann musst Du den Neutralleiter N vor dem RCD mit einem Erdungsstab verbinden. Ansonsten kann dein RCD nicht Auslösen.</a:t>
            </a:r>
          </a:p>
          <a:p>
            <a:pPr eaLnBrk="1" hangingPunct="1">
              <a:lnSpc>
                <a:spcPct val="80000"/>
              </a:lnSpc>
              <a:buFont typeface="Wingdings" panose="05000000000000000000" pitchFamily="2" charset="2"/>
              <a:buNone/>
              <a:defRPr/>
            </a:pPr>
            <a:r>
              <a:rPr lang="de-DE" sz="1800" b="1" dirty="0"/>
              <a:t>	Das Weidezaungerät kann nur funktionieren, wenn der 2.Pol geerdet ist.</a:t>
            </a:r>
          </a:p>
          <a:p>
            <a:pPr eaLnBrk="1" hangingPunct="1">
              <a:lnSpc>
                <a:spcPct val="80000"/>
              </a:lnSpc>
              <a:defRPr/>
            </a:pPr>
            <a:endParaRPr lang="de-DE"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8C08A2A-151E-1F04-647C-8C53302EB6E1}"/>
              </a:ext>
            </a:extLst>
          </p:cNvPr>
          <p:cNvSpPr>
            <a:spLocks noGrp="1"/>
          </p:cNvSpPr>
          <p:nvPr>
            <p:ph type="dt" sz="quarter" idx="10"/>
          </p:nvPr>
        </p:nvSpPr>
        <p:spPr/>
        <p:txBody>
          <a:bodyPr/>
          <a:lstStyle/>
          <a:p>
            <a:pPr>
              <a:defRPr/>
            </a:pPr>
            <a:fld id="{72580E77-CA1E-4173-B057-2A46DEE1B114}" type="datetime1">
              <a:rPr lang="de-DE"/>
              <a:pPr>
                <a:defRPr/>
              </a:pPr>
              <a:t>13.09.2022</a:t>
            </a:fld>
            <a:endParaRPr lang="de-DE"/>
          </a:p>
        </p:txBody>
      </p:sp>
      <p:sp>
        <p:nvSpPr>
          <p:cNvPr id="63490" name="Rectangle 2">
            <a:extLst>
              <a:ext uri="{FF2B5EF4-FFF2-40B4-BE49-F238E27FC236}">
                <a16:creationId xmlns:a16="http://schemas.microsoft.com/office/drawing/2014/main" id="{134D5844-F815-2EC6-A75D-7B674FB72CD5}"/>
              </a:ext>
            </a:extLst>
          </p:cNvPr>
          <p:cNvSpPr>
            <a:spLocks noGrp="1" noChangeArrowheads="1"/>
          </p:cNvSpPr>
          <p:nvPr>
            <p:ph type="title"/>
          </p:nvPr>
        </p:nvSpPr>
        <p:spPr/>
        <p:txBody>
          <a:bodyPr/>
          <a:lstStyle/>
          <a:p>
            <a:pPr eaLnBrk="1" hangingPunct="1">
              <a:defRPr/>
            </a:pPr>
            <a:r>
              <a:rPr lang="de-DE" dirty="0"/>
              <a:t>Warum funktioniert der RCD</a:t>
            </a:r>
          </a:p>
        </p:txBody>
      </p:sp>
      <p:sp>
        <p:nvSpPr>
          <p:cNvPr id="63491" name="Rectangle 3">
            <a:extLst>
              <a:ext uri="{FF2B5EF4-FFF2-40B4-BE49-F238E27FC236}">
                <a16:creationId xmlns:a16="http://schemas.microsoft.com/office/drawing/2014/main" id="{E5902597-3103-0039-AB24-CD93E27042A8}"/>
              </a:ext>
            </a:extLst>
          </p:cNvPr>
          <p:cNvSpPr>
            <a:spLocks noGrp="1" noChangeArrowheads="1"/>
          </p:cNvSpPr>
          <p:nvPr>
            <p:ph type="body" idx="1"/>
          </p:nvPr>
        </p:nvSpPr>
        <p:spPr/>
        <p:txBody>
          <a:bodyPr/>
          <a:lstStyle/>
          <a:p>
            <a:pPr eaLnBrk="1" hangingPunct="1">
              <a:lnSpc>
                <a:spcPct val="80000"/>
              </a:lnSpc>
              <a:defRPr/>
            </a:pPr>
            <a:r>
              <a:rPr lang="de-DE" sz="1800" b="1" dirty="0"/>
              <a:t>Versuche mal mit einem Phasenprüfer die Phase bei der Steckdose zu messen. Dann stelle Dich mit einem Bein hin und messe nochmal die Phase mit dem Phasenprüfer. Du wirst feststellen, das der Phasenprüfer schwächer leuchtet. Wenn Du mit beiden Beinen am Boden stehst, und gleichzeitig die Wand berührst, dann leuchtet der Phasenprüfer stärker.</a:t>
            </a:r>
          </a:p>
          <a:p>
            <a:pPr eaLnBrk="1" hangingPunct="1">
              <a:lnSpc>
                <a:spcPct val="80000"/>
              </a:lnSpc>
              <a:buFont typeface="Wingdings" panose="05000000000000000000" pitchFamily="2" charset="2"/>
              <a:buNone/>
              <a:defRPr/>
            </a:pPr>
            <a:r>
              <a:rPr lang="de-DE" sz="1800" b="1" dirty="0"/>
              <a:t>	Der Phasenprüfer hat einen Vorwiderstand von ca. 1M</a:t>
            </a:r>
            <a:r>
              <a:rPr lang="el-GR" sz="1800" b="1" dirty="0"/>
              <a:t>Ω</a:t>
            </a:r>
            <a:r>
              <a:rPr lang="de-DE" sz="1800" b="1" dirty="0"/>
              <a:t>. Bei diesem Widerstand fällt die meiste Spannung ab. Da der Phasenprüfer nur funktioniert wenn man den Boden berührt. Ist dieses Messgerät laut VDE nicht erlaubt.</a:t>
            </a:r>
          </a:p>
          <a:p>
            <a:pPr eaLnBrk="1" hangingPunct="1">
              <a:lnSpc>
                <a:spcPct val="80000"/>
              </a:lnSpc>
              <a:buFont typeface="Wingdings" panose="05000000000000000000" pitchFamily="2" charset="2"/>
              <a:buNone/>
              <a:defRPr/>
            </a:pPr>
            <a:r>
              <a:rPr lang="de-DE" sz="1800" b="1" dirty="0"/>
              <a:t>	Wenn Du eine Staffelei aus Holz benutzt die trocken ist. Und Du keine Geerdeten Gegenstände berührst, so kann die Phase bei Dir keinen Einfluss haben, den die Staffelei aus Holz hat einen großen Widerstand. </a:t>
            </a:r>
            <a:r>
              <a:rPr lang="de-DE" sz="1800" b="1" dirty="0">
                <a:solidFill>
                  <a:srgbClr val="29ED32"/>
                </a:solidFill>
              </a:rPr>
              <a:t>(Bitte nicht ausprobieren. Lebensgefahr !!!)</a:t>
            </a:r>
            <a:endParaRPr lang="de-DE" sz="2000" b="1" dirty="0">
              <a:solidFill>
                <a:srgbClr val="29ED32"/>
              </a:solidFill>
            </a:endParaRPr>
          </a:p>
          <a:p>
            <a:pPr eaLnBrk="1" hangingPunct="1">
              <a:lnSpc>
                <a:spcPct val="80000"/>
              </a:lnSpc>
              <a:buFont typeface="Wingdings" panose="05000000000000000000" pitchFamily="2" charset="2"/>
              <a:buNone/>
              <a:defRPr/>
            </a:pPr>
            <a:r>
              <a:rPr lang="de-DE" sz="2000" b="1" dirty="0">
                <a:solidFill>
                  <a:srgbClr val="29ED32"/>
                </a:solidFill>
              </a:rPr>
              <a:t>	</a:t>
            </a:r>
            <a:r>
              <a:rPr lang="de-DE" sz="2000" b="1" dirty="0">
                <a:solidFill>
                  <a:srgbClr val="FF0000"/>
                </a:solidFill>
              </a:rPr>
              <a:t>Jeder Elektriker sollte deshalb eine Staffelei aus Holz benutzen.</a:t>
            </a:r>
            <a:endParaRPr lang="de-DE" sz="1800"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0DCD6D17-C43C-6187-B7CF-BB511472DDC6}"/>
              </a:ext>
            </a:extLst>
          </p:cNvPr>
          <p:cNvSpPr>
            <a:spLocks noGrp="1"/>
          </p:cNvSpPr>
          <p:nvPr>
            <p:ph type="dt" sz="quarter" idx="10"/>
          </p:nvPr>
        </p:nvSpPr>
        <p:spPr/>
        <p:txBody>
          <a:bodyPr/>
          <a:lstStyle/>
          <a:p>
            <a:pPr>
              <a:defRPr/>
            </a:pPr>
            <a:fld id="{5E1C868F-C3E8-40B2-88CF-2FA8E6920D33}" type="datetime1">
              <a:rPr lang="de-DE"/>
              <a:pPr>
                <a:defRPr/>
              </a:pPr>
              <a:t>13.09.2022</a:t>
            </a:fld>
            <a:endParaRPr lang="de-DE"/>
          </a:p>
        </p:txBody>
      </p:sp>
      <p:sp>
        <p:nvSpPr>
          <p:cNvPr id="66563" name="Rectangle 3">
            <a:extLst>
              <a:ext uri="{FF2B5EF4-FFF2-40B4-BE49-F238E27FC236}">
                <a16:creationId xmlns:a16="http://schemas.microsoft.com/office/drawing/2014/main" id="{284079C5-CF71-CB29-8014-2405D1D4F5C1}"/>
              </a:ext>
            </a:extLst>
          </p:cNvPr>
          <p:cNvSpPr>
            <a:spLocks noGrp="1" noChangeArrowheads="1"/>
          </p:cNvSpPr>
          <p:nvPr>
            <p:ph type="body" idx="1"/>
          </p:nvPr>
        </p:nvSpPr>
        <p:spPr>
          <a:xfrm>
            <a:off x="468313" y="1268413"/>
            <a:ext cx="8229600" cy="4530725"/>
          </a:xfrm>
        </p:spPr>
        <p:txBody>
          <a:bodyPr/>
          <a:lstStyle/>
          <a:p>
            <a:pPr eaLnBrk="1" hangingPunct="1">
              <a:defRPr/>
            </a:pPr>
            <a:r>
              <a:rPr lang="de-DE"/>
              <a:t>Es gibt verschiedene Netzformen </a:t>
            </a:r>
          </a:p>
        </p:txBody>
      </p:sp>
      <p:sp>
        <p:nvSpPr>
          <p:cNvPr id="66564" name="Rectangle 4">
            <a:extLst>
              <a:ext uri="{FF2B5EF4-FFF2-40B4-BE49-F238E27FC236}">
                <a16:creationId xmlns:a16="http://schemas.microsoft.com/office/drawing/2014/main" id="{9EC76415-1ACC-7A84-D8B6-F3444108210E}"/>
              </a:ext>
            </a:extLst>
          </p:cNvPr>
          <p:cNvSpPr>
            <a:spLocks noGrp="1" noChangeArrowheads="1"/>
          </p:cNvSpPr>
          <p:nvPr>
            <p:ph type="title"/>
          </p:nvPr>
        </p:nvSpPr>
        <p:spPr/>
        <p:txBody>
          <a:bodyPr/>
          <a:lstStyle/>
          <a:p>
            <a:pPr eaLnBrk="1" hangingPunct="1">
              <a:defRPr/>
            </a:pPr>
            <a:r>
              <a:rPr lang="de-DE" dirty="0"/>
              <a:t>3. RCD Messung</a:t>
            </a:r>
          </a:p>
        </p:txBody>
      </p:sp>
      <p:pic>
        <p:nvPicPr>
          <p:cNvPr id="36869" name="Picture 5">
            <a:extLst>
              <a:ext uri="{FF2B5EF4-FFF2-40B4-BE49-F238E27FC236}">
                <a16:creationId xmlns:a16="http://schemas.microsoft.com/office/drawing/2014/main" id="{83AFA189-8B21-DF12-6216-D0965934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44675"/>
            <a:ext cx="6253163"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3B8AAEA-69F4-9DA9-DC43-65FF414BE64F}"/>
              </a:ext>
            </a:extLst>
          </p:cNvPr>
          <p:cNvSpPr>
            <a:spLocks noGrp="1"/>
          </p:cNvSpPr>
          <p:nvPr>
            <p:ph type="dt" sz="quarter" idx="10"/>
          </p:nvPr>
        </p:nvSpPr>
        <p:spPr/>
        <p:txBody>
          <a:bodyPr/>
          <a:lstStyle/>
          <a:p>
            <a:pPr>
              <a:defRPr/>
            </a:pPr>
            <a:fld id="{EFAA19B3-BF74-4472-B2ED-1CBB009AF59D}" type="datetime1">
              <a:rPr lang="de-DE"/>
              <a:pPr>
                <a:defRPr/>
              </a:pPr>
              <a:t>13.09.2022</a:t>
            </a:fld>
            <a:endParaRPr lang="de-DE"/>
          </a:p>
        </p:txBody>
      </p:sp>
      <p:sp>
        <p:nvSpPr>
          <p:cNvPr id="3088" name="Rectangle 16">
            <a:extLst>
              <a:ext uri="{FF2B5EF4-FFF2-40B4-BE49-F238E27FC236}">
                <a16:creationId xmlns:a16="http://schemas.microsoft.com/office/drawing/2014/main" id="{023DBA42-3B67-8D1E-6078-BFE6D0EB5EA8}"/>
              </a:ext>
            </a:extLst>
          </p:cNvPr>
          <p:cNvSpPr>
            <a:spLocks noGrp="1" noChangeArrowheads="1"/>
          </p:cNvSpPr>
          <p:nvPr>
            <p:ph type="title"/>
          </p:nvPr>
        </p:nvSpPr>
        <p:spPr/>
        <p:txBody>
          <a:bodyPr/>
          <a:lstStyle/>
          <a:p>
            <a:pPr eaLnBrk="1" hangingPunct="1">
              <a:defRPr/>
            </a:pPr>
            <a:r>
              <a:rPr lang="de-DE" sz="4000" dirty="0">
                <a:solidFill>
                  <a:srgbClr val="FF0000"/>
                </a:solidFill>
              </a:rPr>
              <a:t>Folgende Punkte werden angesprochen.</a:t>
            </a:r>
          </a:p>
        </p:txBody>
      </p:sp>
      <p:sp>
        <p:nvSpPr>
          <p:cNvPr id="3089" name="Rectangle 17">
            <a:extLst>
              <a:ext uri="{FF2B5EF4-FFF2-40B4-BE49-F238E27FC236}">
                <a16:creationId xmlns:a16="http://schemas.microsoft.com/office/drawing/2014/main" id="{BABFA2C2-ED24-4835-8558-D011309C37D3}"/>
              </a:ext>
            </a:extLst>
          </p:cNvPr>
          <p:cNvSpPr>
            <a:spLocks noGrp="1" noChangeArrowheads="1"/>
          </p:cNvSpPr>
          <p:nvPr>
            <p:ph type="body" idx="1"/>
          </p:nvPr>
        </p:nvSpPr>
        <p:spPr>
          <a:xfrm>
            <a:off x="457200" y="1600200"/>
            <a:ext cx="8686800" cy="4530725"/>
          </a:xfrm>
        </p:spPr>
        <p:txBody>
          <a:bodyPr/>
          <a:lstStyle/>
          <a:p>
            <a:pPr eaLnBrk="1" hangingPunct="1">
              <a:lnSpc>
                <a:spcPct val="90000"/>
              </a:lnSpc>
              <a:defRPr/>
            </a:pPr>
            <a:r>
              <a:rPr lang="de-DE" dirty="0"/>
              <a:t>1. Isolationsmessung</a:t>
            </a:r>
          </a:p>
          <a:p>
            <a:pPr eaLnBrk="1" hangingPunct="1">
              <a:lnSpc>
                <a:spcPct val="90000"/>
              </a:lnSpc>
              <a:defRPr/>
            </a:pPr>
            <a:r>
              <a:rPr lang="de-DE" dirty="0"/>
              <a:t>2. Der Aufbau eines RCD</a:t>
            </a:r>
          </a:p>
          <a:p>
            <a:pPr eaLnBrk="1" hangingPunct="1">
              <a:lnSpc>
                <a:spcPct val="90000"/>
              </a:lnSpc>
              <a:defRPr/>
            </a:pPr>
            <a:r>
              <a:rPr lang="de-DE" dirty="0"/>
              <a:t>3. RCD Messung</a:t>
            </a:r>
          </a:p>
          <a:p>
            <a:pPr eaLnBrk="1" hangingPunct="1">
              <a:lnSpc>
                <a:spcPct val="90000"/>
              </a:lnSpc>
              <a:defRPr/>
            </a:pPr>
            <a:r>
              <a:rPr lang="de-DE" dirty="0"/>
              <a:t>4. Der Aufbau eines       	Leitungsschutzschalters (Automaten)</a:t>
            </a:r>
          </a:p>
          <a:p>
            <a:pPr eaLnBrk="1" hangingPunct="1">
              <a:lnSpc>
                <a:spcPct val="90000"/>
              </a:lnSpc>
              <a:defRPr/>
            </a:pPr>
            <a:r>
              <a:rPr lang="de-DE" dirty="0"/>
              <a:t>5. Messung mit Automaten aber ohne RCD</a:t>
            </a:r>
          </a:p>
          <a:p>
            <a:pPr eaLnBrk="1" hangingPunct="1">
              <a:lnSpc>
                <a:spcPct val="90000"/>
              </a:lnSpc>
              <a:defRPr/>
            </a:pPr>
            <a:r>
              <a:rPr lang="de-DE" dirty="0"/>
              <a:t>6. Baustromkasten</a:t>
            </a:r>
          </a:p>
          <a:p>
            <a:pPr eaLnBrk="1" hangingPunct="1">
              <a:lnSpc>
                <a:spcPct val="90000"/>
              </a:lnSpc>
              <a:defRPr/>
            </a:pPr>
            <a:r>
              <a:rPr lang="de-DE" dirty="0"/>
              <a:t>7. Zum Nachdenken</a:t>
            </a:r>
          </a:p>
          <a:p>
            <a:pPr eaLnBrk="1" hangingPunct="1">
              <a:lnSpc>
                <a:spcPct val="90000"/>
              </a:lnSpc>
              <a:defRPr/>
            </a:pPr>
            <a:r>
              <a:rPr lang="de-DE" dirty="0"/>
              <a:t>8. Ende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1000" fill="hold"/>
                                        <p:tgtEl>
                                          <p:spTgt spid="3088"/>
                                        </p:tgtEl>
                                        <p:attrNameLst>
                                          <p:attrName>ppt_x</p:attrName>
                                        </p:attrNameLst>
                                      </p:cBhvr>
                                      <p:tavLst>
                                        <p:tav tm="0">
                                          <p:val>
                                            <p:strVal val="#ppt_x"/>
                                          </p:val>
                                        </p:tav>
                                        <p:tav tm="100000">
                                          <p:val>
                                            <p:strVal val="#ppt_x"/>
                                          </p:val>
                                        </p:tav>
                                      </p:tavLst>
                                    </p:anim>
                                    <p:anim calcmode="lin" valueType="num">
                                      <p:cBhvr additive="base">
                                        <p:cTn id="8" dur="1000" fill="hold"/>
                                        <p:tgtEl>
                                          <p:spTgt spid="3088"/>
                                        </p:tgtEl>
                                        <p:attrNameLst>
                                          <p:attrName>ppt_y</p:attrName>
                                        </p:attrNameLst>
                                      </p:cBhvr>
                                      <p:tavLst>
                                        <p:tav tm="0">
                                          <p:val>
                                            <p:strVal val="0-#ppt_h/2"/>
                                          </p:val>
                                        </p:tav>
                                        <p:tav tm="100000">
                                          <p:val>
                                            <p:strVal val="#ppt_y"/>
                                          </p:val>
                                        </p:tav>
                                      </p:tavLst>
                                    </p:anim>
                                  </p:childTnLst>
                                  <p:subTnLst>
                                    <p:audio>
                                      <p:cMediaNode vol="70000">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9">
                                            <p:txEl>
                                              <p:pRg st="0" end="0"/>
                                            </p:txEl>
                                          </p:spTgt>
                                        </p:tgtEl>
                                        <p:attrNameLst>
                                          <p:attrName>style.visibility</p:attrName>
                                        </p:attrNameLst>
                                      </p:cBhvr>
                                      <p:to>
                                        <p:strVal val="visible"/>
                                      </p:to>
                                    </p:set>
                                    <p:anim calcmode="lin" valueType="num">
                                      <p:cBhvr additive="base">
                                        <p:cTn id="13" dur="1000" fill="hold"/>
                                        <p:tgtEl>
                                          <p:spTgt spid="308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089">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3" name="pu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89">
                                            <p:txEl>
                                              <p:pRg st="1" end="1"/>
                                            </p:txEl>
                                          </p:spTgt>
                                        </p:tgtEl>
                                        <p:attrNameLst>
                                          <p:attrName>style.visibility</p:attrName>
                                        </p:attrNameLst>
                                      </p:cBhvr>
                                      <p:to>
                                        <p:strVal val="visible"/>
                                      </p:to>
                                    </p:set>
                                    <p:anim calcmode="lin" valueType="num">
                                      <p:cBhvr additive="base">
                                        <p:cTn id="19" dur="1000" fill="hold"/>
                                        <p:tgtEl>
                                          <p:spTgt spid="3089">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u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89">
                                            <p:txEl>
                                              <p:pRg st="2" end="2"/>
                                            </p:txEl>
                                          </p:spTgt>
                                        </p:tgtEl>
                                        <p:attrNameLst>
                                          <p:attrName>style.visibility</p:attrName>
                                        </p:attrNameLst>
                                      </p:cBhvr>
                                      <p:to>
                                        <p:strVal val="visible"/>
                                      </p:to>
                                    </p:set>
                                    <p:anim calcmode="lin" valueType="num">
                                      <p:cBhvr additive="base">
                                        <p:cTn id="25" dur="1000" fill="hold"/>
                                        <p:tgtEl>
                                          <p:spTgt spid="308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0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pu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89">
                                            <p:txEl>
                                              <p:pRg st="3" end="3"/>
                                            </p:txEl>
                                          </p:spTgt>
                                        </p:tgtEl>
                                        <p:attrNameLst>
                                          <p:attrName>style.visibility</p:attrName>
                                        </p:attrNameLst>
                                      </p:cBhvr>
                                      <p:to>
                                        <p:strVal val="visible"/>
                                      </p:to>
                                    </p:set>
                                    <p:anim calcmode="lin" valueType="num">
                                      <p:cBhvr additive="base">
                                        <p:cTn id="31" dur="1000" fill="hold"/>
                                        <p:tgtEl>
                                          <p:spTgt spid="3089">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0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89">
                                            <p:txEl>
                                              <p:pRg st="4" end="4"/>
                                            </p:txEl>
                                          </p:spTgt>
                                        </p:tgtEl>
                                        <p:attrNameLst>
                                          <p:attrName>style.visibility</p:attrName>
                                        </p:attrNameLst>
                                      </p:cBhvr>
                                      <p:to>
                                        <p:strVal val="visible"/>
                                      </p:to>
                                    </p:set>
                                    <p:anim calcmode="lin" valueType="num">
                                      <p:cBhvr additive="base">
                                        <p:cTn id="37" dur="1000" fill="hold"/>
                                        <p:tgtEl>
                                          <p:spTgt spid="3089">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0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pu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89">
                                            <p:txEl>
                                              <p:pRg st="5" end="5"/>
                                            </p:txEl>
                                          </p:spTgt>
                                        </p:tgtEl>
                                        <p:attrNameLst>
                                          <p:attrName>style.visibility</p:attrName>
                                        </p:attrNameLst>
                                      </p:cBhvr>
                                      <p:to>
                                        <p:strVal val="visible"/>
                                      </p:to>
                                    </p:set>
                                    <p:anim calcmode="lin" valueType="num">
                                      <p:cBhvr additive="base">
                                        <p:cTn id="43" dur="1000" fill="hold"/>
                                        <p:tgtEl>
                                          <p:spTgt spid="3089">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0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pu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89">
                                            <p:txEl>
                                              <p:pRg st="6" end="6"/>
                                            </p:txEl>
                                          </p:spTgt>
                                        </p:tgtEl>
                                        <p:attrNameLst>
                                          <p:attrName>style.visibility</p:attrName>
                                        </p:attrNameLst>
                                      </p:cBhvr>
                                      <p:to>
                                        <p:strVal val="visible"/>
                                      </p:to>
                                    </p:set>
                                    <p:anim calcmode="lin" valueType="num">
                                      <p:cBhvr additive="base">
                                        <p:cTn id="49" dur="1000" fill="hold"/>
                                        <p:tgtEl>
                                          <p:spTgt spid="3089">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0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pu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89">
                                            <p:txEl>
                                              <p:pRg st="7" end="7"/>
                                            </p:txEl>
                                          </p:spTgt>
                                        </p:tgtEl>
                                        <p:attrNameLst>
                                          <p:attrName>style.visibility</p:attrName>
                                        </p:attrNameLst>
                                      </p:cBhvr>
                                      <p:to>
                                        <p:strVal val="visible"/>
                                      </p:to>
                                    </p:set>
                                    <p:anim calcmode="lin" valueType="num">
                                      <p:cBhvr additive="base">
                                        <p:cTn id="55" dur="1000" fill="hold"/>
                                        <p:tgtEl>
                                          <p:spTgt spid="3089">
                                            <p:txEl>
                                              <p:pRg st="7" end="7"/>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08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p:bldP spid="308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B3E1BCA-5CFB-909A-2C24-750CF031AB03}"/>
              </a:ext>
            </a:extLst>
          </p:cNvPr>
          <p:cNvSpPr>
            <a:spLocks noGrp="1"/>
          </p:cNvSpPr>
          <p:nvPr>
            <p:ph type="dt" sz="quarter" idx="10"/>
          </p:nvPr>
        </p:nvSpPr>
        <p:spPr/>
        <p:txBody>
          <a:bodyPr/>
          <a:lstStyle/>
          <a:p>
            <a:pPr>
              <a:defRPr/>
            </a:pPr>
            <a:fld id="{1EAC5B78-1990-4E2C-B612-A72FB35C4E3B}" type="datetime1">
              <a:rPr lang="de-DE"/>
              <a:pPr>
                <a:defRPr/>
              </a:pPr>
              <a:t>13.09.2022</a:t>
            </a:fld>
            <a:endParaRPr lang="de-DE"/>
          </a:p>
        </p:txBody>
      </p:sp>
      <p:pic>
        <p:nvPicPr>
          <p:cNvPr id="37891" name="Picture 4">
            <a:extLst>
              <a:ext uri="{FF2B5EF4-FFF2-40B4-BE49-F238E27FC236}">
                <a16:creationId xmlns:a16="http://schemas.microsoft.com/office/drawing/2014/main" id="{A7C22CF7-FD55-EC47-6EED-F411A63B3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77988"/>
            <a:ext cx="7345362"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5">
            <a:extLst>
              <a:ext uri="{FF2B5EF4-FFF2-40B4-BE49-F238E27FC236}">
                <a16:creationId xmlns:a16="http://schemas.microsoft.com/office/drawing/2014/main" id="{1F9FF710-CAE4-4A6E-B218-4E9ABB504562}"/>
              </a:ext>
            </a:extLst>
          </p:cNvPr>
          <p:cNvSpPr>
            <a:spLocks noGrp="1" noChangeArrowheads="1"/>
          </p:cNvSpPr>
          <p:nvPr>
            <p:ph type="title"/>
          </p:nvPr>
        </p:nvSpPr>
        <p:spPr/>
        <p:txBody>
          <a:bodyPr/>
          <a:lstStyle/>
          <a:p>
            <a:pPr eaLnBrk="1" hangingPunct="1">
              <a:defRPr/>
            </a:pPr>
            <a:r>
              <a:rPr lang="de-DE" dirty="0"/>
              <a:t>3. RCD Messung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2B50C0CD-8DA7-BDB1-DFD4-EDDA7EA53477}"/>
              </a:ext>
            </a:extLst>
          </p:cNvPr>
          <p:cNvSpPr>
            <a:spLocks noGrp="1"/>
          </p:cNvSpPr>
          <p:nvPr>
            <p:ph type="dt" sz="quarter" idx="10"/>
          </p:nvPr>
        </p:nvSpPr>
        <p:spPr/>
        <p:txBody>
          <a:bodyPr/>
          <a:lstStyle/>
          <a:p>
            <a:pPr>
              <a:defRPr/>
            </a:pPr>
            <a:fld id="{1EAC5B78-1990-4E2C-B612-A72FB35C4E3B}" type="datetime1">
              <a:rPr lang="de-DE"/>
              <a:pPr>
                <a:defRPr/>
              </a:pPr>
              <a:t>13.09.2022</a:t>
            </a:fld>
            <a:endParaRPr lang="de-DE"/>
          </a:p>
        </p:txBody>
      </p:sp>
      <p:sp>
        <p:nvSpPr>
          <p:cNvPr id="67589" name="Rectangle 5">
            <a:extLst>
              <a:ext uri="{FF2B5EF4-FFF2-40B4-BE49-F238E27FC236}">
                <a16:creationId xmlns:a16="http://schemas.microsoft.com/office/drawing/2014/main" id="{FCB8241E-0D87-5F91-051F-5D20E08A02DC}"/>
              </a:ext>
            </a:extLst>
          </p:cNvPr>
          <p:cNvSpPr>
            <a:spLocks noGrp="1" noChangeArrowheads="1"/>
          </p:cNvSpPr>
          <p:nvPr>
            <p:ph type="title"/>
          </p:nvPr>
        </p:nvSpPr>
        <p:spPr/>
        <p:txBody>
          <a:bodyPr/>
          <a:lstStyle/>
          <a:p>
            <a:pPr eaLnBrk="1" hangingPunct="1">
              <a:defRPr/>
            </a:pPr>
            <a:r>
              <a:rPr lang="de-DE" dirty="0"/>
              <a:t>3. RCD Messung</a:t>
            </a:r>
          </a:p>
        </p:txBody>
      </p:sp>
      <p:sp>
        <p:nvSpPr>
          <p:cNvPr id="5" name="Rectangle 3">
            <a:extLst>
              <a:ext uri="{FF2B5EF4-FFF2-40B4-BE49-F238E27FC236}">
                <a16:creationId xmlns:a16="http://schemas.microsoft.com/office/drawing/2014/main" id="{B294B323-BEC2-E3E5-0E6C-B0645D5C8593}"/>
              </a:ext>
            </a:extLst>
          </p:cNvPr>
          <p:cNvSpPr txBox="1">
            <a:spLocks noChangeArrowheads="1"/>
          </p:cNvSpPr>
          <p:nvPr/>
        </p:nvSpPr>
        <p:spPr bwMode="auto">
          <a:xfrm>
            <a:off x="457200" y="1600200"/>
            <a:ext cx="8229600" cy="31972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de-DE" sz="2000" kern="0" dirty="0"/>
              <a:t>Warum gibt es verschiedene Netzformen?</a:t>
            </a:r>
          </a:p>
          <a:p>
            <a:pPr marL="0" indent="0" eaLnBrk="1" hangingPunct="1">
              <a:lnSpc>
                <a:spcPct val="80000"/>
              </a:lnSpc>
              <a:buFont typeface="Wingdings" panose="05000000000000000000" pitchFamily="2" charset="2"/>
              <a:buNone/>
              <a:defRPr/>
            </a:pPr>
            <a:r>
              <a:rPr lang="de-DE" sz="2000" kern="0" dirty="0"/>
              <a:t>-In der Elektrotechnik gibt es verschiedene Arten der Erdung ursprünglich wegen der Erdbeschaffenheit. Heute ist es auch wegen der Elektromagnetischen Verträglichkeit (EMV) relevant.</a:t>
            </a:r>
          </a:p>
          <a:p>
            <a:pPr marL="0" indent="0" eaLnBrk="1" hangingPunct="1">
              <a:lnSpc>
                <a:spcPct val="80000"/>
              </a:lnSpc>
              <a:buFont typeface="Wingdings" panose="05000000000000000000" pitchFamily="2" charset="2"/>
              <a:buNone/>
              <a:defRPr/>
            </a:pPr>
            <a:r>
              <a:rPr lang="de-DE" sz="2000" kern="0" dirty="0"/>
              <a:t>Im Bayerischen Wald haben wir eher einen lehmigen Boden und in München ist es eher ein Kies.</a:t>
            </a:r>
          </a:p>
          <a:p>
            <a:pPr marL="0" indent="0" eaLnBrk="1" hangingPunct="1">
              <a:lnSpc>
                <a:spcPct val="80000"/>
              </a:lnSpc>
              <a:buFont typeface="Wingdings" panose="05000000000000000000" pitchFamily="2" charset="2"/>
              <a:buNone/>
              <a:defRPr/>
            </a:pPr>
            <a:r>
              <a:rPr lang="de-DE" sz="2000" kern="0" dirty="0"/>
              <a:t>Lehmiger Boden leitet besser als Kies.</a:t>
            </a:r>
          </a:p>
          <a:p>
            <a:pPr marL="0" indent="0" eaLnBrk="1" hangingPunct="1">
              <a:lnSpc>
                <a:spcPct val="80000"/>
              </a:lnSpc>
              <a:buFont typeface="Wingdings" panose="05000000000000000000" pitchFamily="2" charset="2"/>
              <a:buNone/>
              <a:defRPr/>
            </a:pPr>
            <a:r>
              <a:rPr lang="de-DE" sz="2000" kern="0" dirty="0"/>
              <a:t>-Der Energieversorger muss in einem bestimmten Zeitraum die Erdung beim Trafo immer messen.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60BBA48-870D-5984-749A-9FD649BF59FD}"/>
              </a:ext>
            </a:extLst>
          </p:cNvPr>
          <p:cNvSpPr>
            <a:spLocks noGrp="1"/>
          </p:cNvSpPr>
          <p:nvPr>
            <p:ph type="dt" sz="quarter" idx="10"/>
          </p:nvPr>
        </p:nvSpPr>
        <p:spPr/>
        <p:txBody>
          <a:bodyPr/>
          <a:lstStyle/>
          <a:p>
            <a:pPr>
              <a:defRPr/>
            </a:pPr>
            <a:fld id="{4977AE57-89FF-47C2-B62C-76EB5757D356}" type="datetime1">
              <a:rPr lang="de-DE"/>
              <a:pPr>
                <a:defRPr/>
              </a:pPr>
              <a:t>13.09.2022</a:t>
            </a:fld>
            <a:endParaRPr lang="de-DE"/>
          </a:p>
        </p:txBody>
      </p:sp>
      <p:sp>
        <p:nvSpPr>
          <p:cNvPr id="68611" name="Rectangle 3">
            <a:extLst>
              <a:ext uri="{FF2B5EF4-FFF2-40B4-BE49-F238E27FC236}">
                <a16:creationId xmlns:a16="http://schemas.microsoft.com/office/drawing/2014/main" id="{751CCEFA-9968-3808-C0BE-3F56BE129FC0}"/>
              </a:ext>
            </a:extLst>
          </p:cNvPr>
          <p:cNvSpPr>
            <a:spLocks noGrp="1" noChangeArrowheads="1"/>
          </p:cNvSpPr>
          <p:nvPr>
            <p:ph type="body" idx="1"/>
          </p:nvPr>
        </p:nvSpPr>
        <p:spPr/>
        <p:txBody>
          <a:bodyPr/>
          <a:lstStyle/>
          <a:p>
            <a:pPr eaLnBrk="1" hangingPunct="1">
              <a:lnSpc>
                <a:spcPct val="80000"/>
              </a:lnSpc>
              <a:defRPr/>
            </a:pPr>
            <a:r>
              <a:rPr lang="de-DE" sz="2000" dirty="0"/>
              <a:t>Das wichtigste nach der Installation ist das messen.</a:t>
            </a:r>
          </a:p>
          <a:p>
            <a:pPr eaLnBrk="1" hangingPunct="1">
              <a:lnSpc>
                <a:spcPct val="80000"/>
              </a:lnSpc>
              <a:defRPr/>
            </a:pPr>
            <a:r>
              <a:rPr lang="de-DE" sz="2000" dirty="0"/>
              <a:t>Es wird beim messen ein Formular (</a:t>
            </a:r>
            <a:r>
              <a:rPr lang="de-DE" sz="2000" dirty="0" err="1"/>
              <a:t>Übergabebericht</a:t>
            </a:r>
            <a:r>
              <a:rPr lang="de-DE" sz="2000" dirty="0"/>
              <a:t> und Prüfprotokoll) ausgefüllt. Dies ist ein Nachweis, das die Anlage in Ordnung war. Wenn irgendwann mal ein Unfall passiert, so wird als erstes nach diesem Prüfprotokoll gefragt.</a:t>
            </a:r>
          </a:p>
          <a:p>
            <a:pPr eaLnBrk="1" hangingPunct="1">
              <a:lnSpc>
                <a:spcPct val="80000"/>
              </a:lnSpc>
              <a:defRPr/>
            </a:pPr>
            <a:r>
              <a:rPr lang="de-DE" sz="2000" dirty="0"/>
              <a:t>Beim Messen muss an den Lampen Spannung anliegen. Deshalb ist es von Vorteil, wenn man die Aus-Schalter so einbaut, das bei Licht aus die Wippe oben gedrückt worden ist.</a:t>
            </a:r>
          </a:p>
          <a:p>
            <a:pPr eaLnBrk="1" hangingPunct="1">
              <a:lnSpc>
                <a:spcPct val="80000"/>
              </a:lnSpc>
              <a:defRPr/>
            </a:pPr>
            <a:r>
              <a:rPr lang="de-DE" sz="2000" dirty="0"/>
              <a:t>Bei Lichter mit elektronischen Dimmer oder Jalousie Ansteuerungen ist die Messung schwierig. Hier sollte der Schutzleiter mit einer Niederohmmessung gemessen werden.</a:t>
            </a:r>
          </a:p>
        </p:txBody>
      </p:sp>
      <p:sp>
        <p:nvSpPr>
          <p:cNvPr id="68612" name="Rectangle 4">
            <a:extLst>
              <a:ext uri="{FF2B5EF4-FFF2-40B4-BE49-F238E27FC236}">
                <a16:creationId xmlns:a16="http://schemas.microsoft.com/office/drawing/2014/main" id="{05F67709-9CE4-A448-A97C-A193E34BFB85}"/>
              </a:ext>
            </a:extLst>
          </p:cNvPr>
          <p:cNvSpPr>
            <a:spLocks noChangeArrowheads="1"/>
          </p:cNvSpPr>
          <p:nvPr/>
        </p:nvSpPr>
        <p:spPr bwMode="auto">
          <a:xfrm>
            <a:off x="673100" y="493713"/>
            <a:ext cx="8229600" cy="1143000"/>
          </a:xfrm>
          <a:prstGeom prst="rect">
            <a:avLst/>
          </a:prstGeom>
          <a:noFill/>
          <a:ln w="9525">
            <a:noFill/>
            <a:miter lim="800000"/>
            <a:headEnd/>
            <a:tailEnd/>
          </a:ln>
          <a:effectLst/>
        </p:spPr>
        <p:txBody>
          <a:bodyPr anchor="ctr"/>
          <a:lstStyle/>
          <a:p>
            <a:pPr algn="ctr" eaLnBrk="1" hangingPunct="1">
              <a:defRPr/>
            </a:pPr>
            <a:r>
              <a:rPr lang="de-DE" sz="4400" dirty="0">
                <a:effectLst>
                  <a:outerShdw blurRad="38100" dist="38100" dir="2700000" algn="tl">
                    <a:srgbClr val="000000"/>
                  </a:outerShdw>
                </a:effectLst>
                <a:latin typeface="Arial" charset="0"/>
              </a:rPr>
              <a:t>3. RCD Messung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149957A-9AD8-4727-41C1-0346696D8517}"/>
              </a:ext>
            </a:extLst>
          </p:cNvPr>
          <p:cNvSpPr>
            <a:spLocks noGrp="1"/>
          </p:cNvSpPr>
          <p:nvPr>
            <p:ph type="dt" sz="quarter" idx="10"/>
          </p:nvPr>
        </p:nvSpPr>
        <p:spPr/>
        <p:txBody>
          <a:bodyPr/>
          <a:lstStyle/>
          <a:p>
            <a:pPr>
              <a:defRPr/>
            </a:pPr>
            <a:fld id="{3ABA3600-16AE-4B85-B6D5-BE7FA0A7C0B9}" type="datetime1">
              <a:rPr lang="de-DE"/>
              <a:pPr>
                <a:defRPr/>
              </a:pPr>
              <a:t>13.09.2022</a:t>
            </a:fld>
            <a:endParaRPr lang="de-DE"/>
          </a:p>
        </p:txBody>
      </p:sp>
      <p:sp>
        <p:nvSpPr>
          <p:cNvPr id="69637" name="Rectangle 5">
            <a:extLst>
              <a:ext uri="{FF2B5EF4-FFF2-40B4-BE49-F238E27FC236}">
                <a16:creationId xmlns:a16="http://schemas.microsoft.com/office/drawing/2014/main" id="{7D2F2303-37F2-7B2C-E2D4-0C518E0A0859}"/>
              </a:ext>
            </a:extLst>
          </p:cNvPr>
          <p:cNvSpPr>
            <a:spLocks noChangeArrowheads="1"/>
          </p:cNvSpPr>
          <p:nvPr/>
        </p:nvSpPr>
        <p:spPr bwMode="auto">
          <a:xfrm>
            <a:off x="900113" y="260350"/>
            <a:ext cx="7343775" cy="865188"/>
          </a:xfrm>
          <a:prstGeom prst="rect">
            <a:avLst/>
          </a:prstGeom>
          <a:noFill/>
          <a:ln w="9525">
            <a:noFill/>
            <a:miter lim="800000"/>
            <a:headEnd/>
            <a:tailEnd/>
          </a:ln>
          <a:effectLst/>
        </p:spPr>
        <p:txBody>
          <a:bodyPr anchor="ctr"/>
          <a:lstStyle/>
          <a:p>
            <a:pPr algn="ctr" eaLnBrk="1" hangingPunct="1">
              <a:defRPr/>
            </a:pPr>
            <a:r>
              <a:rPr lang="de-DE" sz="1800" dirty="0">
                <a:effectLst>
                  <a:outerShdw blurRad="38100" dist="38100" dir="2700000" algn="tl">
                    <a:srgbClr val="000000"/>
                  </a:outerShdw>
                </a:effectLst>
                <a:latin typeface="Arial" charset="0"/>
              </a:rPr>
              <a:t>Der Übergabebericht / Prüfprotokoll</a:t>
            </a:r>
          </a:p>
        </p:txBody>
      </p:sp>
      <p:pic>
        <p:nvPicPr>
          <p:cNvPr id="40964" name="Grafik 5">
            <a:extLst>
              <a:ext uri="{FF2B5EF4-FFF2-40B4-BE49-F238E27FC236}">
                <a16:creationId xmlns:a16="http://schemas.microsoft.com/office/drawing/2014/main" id="{821AA0A7-45CD-DABA-ABC6-5126E59D9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954088"/>
            <a:ext cx="8099425"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95B3770-56C5-2449-8C9A-8EA4353301D0}"/>
              </a:ext>
            </a:extLst>
          </p:cNvPr>
          <p:cNvSpPr>
            <a:spLocks noGrp="1"/>
          </p:cNvSpPr>
          <p:nvPr>
            <p:ph type="dt" sz="quarter" idx="10"/>
          </p:nvPr>
        </p:nvSpPr>
        <p:spPr/>
        <p:txBody>
          <a:bodyPr/>
          <a:lstStyle/>
          <a:p>
            <a:pPr>
              <a:defRPr/>
            </a:pPr>
            <a:fld id="{91DEEDAC-58AF-4BE4-BCBB-A9DBD9CA2C74}" type="datetime1">
              <a:rPr lang="de-DE"/>
              <a:pPr>
                <a:defRPr/>
              </a:pPr>
              <a:t>13.09.2022</a:t>
            </a:fld>
            <a:endParaRPr lang="de-DE"/>
          </a:p>
        </p:txBody>
      </p:sp>
      <p:sp>
        <p:nvSpPr>
          <p:cNvPr id="70658" name="Rectangle 2">
            <a:extLst>
              <a:ext uri="{FF2B5EF4-FFF2-40B4-BE49-F238E27FC236}">
                <a16:creationId xmlns:a16="http://schemas.microsoft.com/office/drawing/2014/main" id="{9F17D3C9-D976-AD1E-A788-46927C4074D7}"/>
              </a:ext>
            </a:extLst>
          </p:cNvPr>
          <p:cNvSpPr>
            <a:spLocks noGrp="1" noChangeArrowheads="1"/>
          </p:cNvSpPr>
          <p:nvPr>
            <p:ph type="title"/>
          </p:nvPr>
        </p:nvSpPr>
        <p:spPr/>
        <p:txBody>
          <a:bodyPr/>
          <a:lstStyle/>
          <a:p>
            <a:pPr eaLnBrk="1" hangingPunct="1">
              <a:defRPr/>
            </a:pPr>
            <a:r>
              <a:rPr lang="de-DE" sz="4000"/>
              <a:t>Der Übergabebericht/ Prüfprotokoll</a:t>
            </a:r>
          </a:p>
        </p:txBody>
      </p:sp>
      <p:sp>
        <p:nvSpPr>
          <p:cNvPr id="70659" name="Rectangle 3">
            <a:extLst>
              <a:ext uri="{FF2B5EF4-FFF2-40B4-BE49-F238E27FC236}">
                <a16:creationId xmlns:a16="http://schemas.microsoft.com/office/drawing/2014/main" id="{727E1F50-D771-2F1A-D797-847566E4A84D}"/>
              </a:ext>
            </a:extLst>
          </p:cNvPr>
          <p:cNvSpPr>
            <a:spLocks noGrp="1" noChangeArrowheads="1"/>
          </p:cNvSpPr>
          <p:nvPr>
            <p:ph type="body" idx="1"/>
          </p:nvPr>
        </p:nvSpPr>
        <p:spPr/>
        <p:txBody>
          <a:bodyPr/>
          <a:lstStyle/>
          <a:p>
            <a:pPr marL="609600" indent="-609600" eaLnBrk="1" hangingPunct="1">
              <a:lnSpc>
                <a:spcPct val="80000"/>
              </a:lnSpc>
              <a:defRPr/>
            </a:pPr>
            <a:r>
              <a:rPr lang="de-DE" sz="2000" dirty="0"/>
              <a:t>Das Prüfprotokoll beinhaltet folgendes:</a:t>
            </a:r>
          </a:p>
          <a:p>
            <a:pPr marL="609600" indent="-609600" eaLnBrk="1" hangingPunct="1">
              <a:lnSpc>
                <a:spcPct val="80000"/>
              </a:lnSpc>
              <a:buFont typeface="Wingdings" panose="05000000000000000000" pitchFamily="2" charset="2"/>
              <a:buAutoNum type="arabicPeriod"/>
              <a:defRPr/>
            </a:pPr>
            <a:r>
              <a:rPr lang="de-DE" sz="2000" dirty="0"/>
              <a:t>Grund der Prüfung</a:t>
            </a:r>
          </a:p>
          <a:p>
            <a:pPr marL="609600" indent="-609600" eaLnBrk="1" hangingPunct="1">
              <a:lnSpc>
                <a:spcPct val="80000"/>
              </a:lnSpc>
              <a:buFont typeface="Wingdings" panose="05000000000000000000" pitchFamily="2" charset="2"/>
              <a:buAutoNum type="arabicPeriod"/>
              <a:defRPr/>
            </a:pPr>
            <a:r>
              <a:rPr lang="de-DE" sz="2000" dirty="0"/>
              <a:t>Netzform</a:t>
            </a:r>
          </a:p>
          <a:p>
            <a:pPr marL="609600" indent="-609600" eaLnBrk="1" hangingPunct="1">
              <a:lnSpc>
                <a:spcPct val="80000"/>
              </a:lnSpc>
              <a:buFont typeface="Wingdings" panose="05000000000000000000" pitchFamily="2" charset="2"/>
              <a:buAutoNum type="arabicPeriod"/>
              <a:defRPr/>
            </a:pPr>
            <a:r>
              <a:rPr lang="de-DE" sz="2000" dirty="0"/>
              <a:t>Anschriften des Objekts</a:t>
            </a:r>
          </a:p>
          <a:p>
            <a:pPr marL="609600" indent="-609600" eaLnBrk="1" hangingPunct="1">
              <a:lnSpc>
                <a:spcPct val="80000"/>
              </a:lnSpc>
              <a:buFont typeface="Wingdings" panose="05000000000000000000" pitchFamily="2" charset="2"/>
              <a:buAutoNum type="arabicPeriod"/>
              <a:defRPr/>
            </a:pPr>
            <a:r>
              <a:rPr lang="de-DE" sz="2000" dirty="0"/>
              <a:t>Messung</a:t>
            </a:r>
          </a:p>
          <a:p>
            <a:pPr marL="609600" indent="-609600" eaLnBrk="1" hangingPunct="1">
              <a:lnSpc>
                <a:spcPct val="80000"/>
              </a:lnSpc>
              <a:buFont typeface="Wingdings" panose="05000000000000000000" pitchFamily="2" charset="2"/>
              <a:buAutoNum type="arabicPeriod"/>
              <a:defRPr/>
            </a:pPr>
            <a:r>
              <a:rPr lang="de-DE" sz="2000" dirty="0"/>
              <a:t>Erprobung</a:t>
            </a:r>
          </a:p>
          <a:p>
            <a:pPr marL="609600" indent="-609600" eaLnBrk="1" hangingPunct="1">
              <a:lnSpc>
                <a:spcPct val="80000"/>
              </a:lnSpc>
              <a:buFont typeface="Wingdings" panose="05000000000000000000" pitchFamily="2" charset="2"/>
              <a:buAutoNum type="arabicPeriod"/>
              <a:defRPr/>
            </a:pPr>
            <a:r>
              <a:rPr lang="de-DE" sz="2000" dirty="0"/>
              <a:t>Verwendete Messgeräte</a:t>
            </a:r>
          </a:p>
          <a:p>
            <a:pPr marL="609600" indent="-609600" eaLnBrk="1" hangingPunct="1">
              <a:lnSpc>
                <a:spcPct val="80000"/>
              </a:lnSpc>
              <a:buFont typeface="Wingdings" panose="05000000000000000000" pitchFamily="2" charset="2"/>
              <a:buAutoNum type="arabicPeriod"/>
              <a:defRPr/>
            </a:pPr>
            <a:r>
              <a:rPr lang="de-DE" sz="2000" dirty="0"/>
              <a:t>Stromkreisnummer, Bezeichnung z.B. Zimmer, Bezeichnung des Kabel, Sicherung, Anzahl der Steckdosen und Lampen sowie sonstiges z.B. Jalousie und Lüfter. Größe des RCD</a:t>
            </a:r>
          </a:p>
          <a:p>
            <a:pPr marL="609600" indent="-609600" eaLnBrk="1" hangingPunct="1">
              <a:lnSpc>
                <a:spcPct val="80000"/>
              </a:lnSpc>
              <a:buFont typeface="Wingdings" panose="05000000000000000000" pitchFamily="2" charset="2"/>
              <a:buAutoNum type="arabicPeriod"/>
              <a:defRPr/>
            </a:pPr>
            <a:r>
              <a:rPr lang="de-DE" sz="2000" dirty="0"/>
              <a:t>Messergebnisse:				 Isolationswiederstand, Erdungswiederstand, Berührungsspannung, Kurzschlussstrom, Auslösezeit</a:t>
            </a:r>
          </a:p>
          <a:p>
            <a:pPr marL="609600" indent="-609600" eaLnBrk="1" hangingPunct="1">
              <a:lnSpc>
                <a:spcPct val="80000"/>
              </a:lnSpc>
              <a:buFont typeface="Wingdings" panose="05000000000000000000" pitchFamily="2" charset="2"/>
              <a:buAutoNum type="arabicPeriod"/>
              <a:defRPr/>
            </a:pPr>
            <a:r>
              <a:rPr lang="de-DE" sz="2000" dirty="0"/>
              <a:t>Unterschriften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a:extLst>
              <a:ext uri="{FF2B5EF4-FFF2-40B4-BE49-F238E27FC236}">
                <a16:creationId xmlns:a16="http://schemas.microsoft.com/office/drawing/2014/main" id="{20248645-4414-0F82-7117-F034A758FAA2}"/>
              </a:ext>
            </a:extLst>
          </p:cNvPr>
          <p:cNvSpPr>
            <a:spLocks noGrp="1"/>
          </p:cNvSpPr>
          <p:nvPr>
            <p:ph type="dt" sz="quarter" idx="10"/>
          </p:nvPr>
        </p:nvSpPr>
        <p:spPr/>
        <p:txBody>
          <a:bodyPr/>
          <a:lstStyle/>
          <a:p>
            <a:pPr>
              <a:defRPr/>
            </a:pPr>
            <a:fld id="{92A284EE-2B65-44F9-9974-CB9A9B79E3C8}" type="datetime1">
              <a:rPr lang="de-DE"/>
              <a:pPr>
                <a:defRPr/>
              </a:pPr>
              <a:t>13.09.2022</a:t>
            </a:fld>
            <a:endParaRPr lang="de-DE"/>
          </a:p>
        </p:txBody>
      </p:sp>
      <p:sp>
        <p:nvSpPr>
          <p:cNvPr id="71682" name="Rectangle 2">
            <a:extLst>
              <a:ext uri="{FF2B5EF4-FFF2-40B4-BE49-F238E27FC236}">
                <a16:creationId xmlns:a16="http://schemas.microsoft.com/office/drawing/2014/main" id="{7A3E542D-0D47-4DAC-ED9F-735DFF7C5033}"/>
              </a:ext>
            </a:extLst>
          </p:cNvPr>
          <p:cNvSpPr>
            <a:spLocks noGrp="1" noChangeArrowheads="1"/>
          </p:cNvSpPr>
          <p:nvPr>
            <p:ph type="title"/>
          </p:nvPr>
        </p:nvSpPr>
        <p:spPr/>
        <p:txBody>
          <a:bodyPr/>
          <a:lstStyle/>
          <a:p>
            <a:pPr eaLnBrk="1" hangingPunct="1">
              <a:defRPr/>
            </a:pPr>
            <a:r>
              <a:rPr lang="de-DE" sz="3200" dirty="0"/>
              <a:t>Welche Werte sind beim RCD Messen erlaubt.</a:t>
            </a:r>
          </a:p>
        </p:txBody>
      </p:sp>
      <p:sp>
        <p:nvSpPr>
          <p:cNvPr id="71685" name="Rectangle 5">
            <a:extLst>
              <a:ext uri="{FF2B5EF4-FFF2-40B4-BE49-F238E27FC236}">
                <a16:creationId xmlns:a16="http://schemas.microsoft.com/office/drawing/2014/main" id="{8B2DC1D4-0347-96AC-A44B-E2D6754AC2BB}"/>
              </a:ext>
            </a:extLst>
          </p:cNvPr>
          <p:cNvSpPr>
            <a:spLocks noChangeArrowheads="1"/>
          </p:cNvSpPr>
          <p:nvPr/>
        </p:nvSpPr>
        <p:spPr bwMode="auto">
          <a:xfrm>
            <a:off x="0" y="1484313"/>
            <a:ext cx="2195513" cy="568325"/>
          </a:xfrm>
          <a:prstGeom prst="rect">
            <a:avLst/>
          </a:prstGeom>
          <a:noFill/>
          <a:ln w="9525">
            <a:noFill/>
            <a:miter lim="800000"/>
            <a:headEnd/>
            <a:tailEnd/>
          </a:ln>
          <a:effectLst/>
        </p:spPr>
        <p:txBody>
          <a:bodyPr anchor="ctr"/>
          <a:lstStyle/>
          <a:p>
            <a:pPr algn="ctr" eaLnBrk="1" hangingPunct="1">
              <a:defRPr/>
            </a:pPr>
            <a:r>
              <a:rPr lang="de-DE" sz="2000" dirty="0">
                <a:effectLst>
                  <a:outerShdw blurRad="38100" dist="38100" dir="2700000" algn="tl">
                    <a:srgbClr val="000000"/>
                  </a:outerShdw>
                </a:effectLst>
                <a:latin typeface="Arial" charset="0"/>
              </a:rPr>
              <a:t>R</a:t>
            </a:r>
            <a:r>
              <a:rPr lang="de-DE" sz="1000" dirty="0">
                <a:effectLst>
                  <a:outerShdw blurRad="38100" dist="38100" dir="2700000" algn="tl">
                    <a:srgbClr val="000000"/>
                  </a:outerShdw>
                </a:effectLst>
                <a:latin typeface="Arial" charset="0"/>
              </a:rPr>
              <a:t>A</a:t>
            </a:r>
            <a:r>
              <a:rPr lang="de-DE" sz="2000" dirty="0">
                <a:effectLst>
                  <a:outerShdw blurRad="38100" dist="38100" dir="2700000" algn="tl">
                    <a:srgbClr val="000000"/>
                  </a:outerShdw>
                </a:effectLst>
                <a:latin typeface="Arial" charset="0"/>
              </a:rPr>
              <a:t>=U</a:t>
            </a:r>
            <a:r>
              <a:rPr lang="de-DE" sz="1000" dirty="0">
                <a:effectLst>
                  <a:outerShdw blurRad="38100" dist="38100" dir="2700000" algn="tl">
                    <a:srgbClr val="000000"/>
                  </a:outerShdw>
                </a:effectLst>
                <a:latin typeface="Arial" charset="0"/>
              </a:rPr>
              <a:t>B</a:t>
            </a:r>
            <a:r>
              <a:rPr lang="de-DE" sz="2000" dirty="0">
                <a:effectLst>
                  <a:outerShdw blurRad="38100" dist="38100" dir="2700000" algn="tl">
                    <a:srgbClr val="000000"/>
                  </a:outerShdw>
                </a:effectLst>
                <a:latin typeface="Arial" charset="0"/>
              </a:rPr>
              <a:t> / I</a:t>
            </a:r>
            <a:r>
              <a:rPr lang="de-DE" sz="1000" dirty="0">
                <a:effectLst>
                  <a:outerShdw blurRad="38100" dist="38100" dir="2700000" algn="tl">
                    <a:srgbClr val="000000"/>
                  </a:outerShdw>
                </a:effectLst>
                <a:latin typeface="Arial" charset="0"/>
                <a:cs typeface="Arial" charset="0"/>
              </a:rPr>
              <a:t>∆N</a:t>
            </a:r>
            <a:r>
              <a:rPr lang="de-DE" sz="1000" dirty="0">
                <a:effectLst>
                  <a:outerShdw blurRad="38100" dist="38100" dir="2700000" algn="tl">
                    <a:srgbClr val="000000"/>
                  </a:outerShdw>
                </a:effectLst>
                <a:latin typeface="Arial" charset="0"/>
              </a:rPr>
              <a:t> </a:t>
            </a:r>
            <a:endParaRPr lang="de-DE" sz="1000" dirty="0">
              <a:effectLst>
                <a:outerShdw blurRad="38100" dist="38100" dir="2700000" algn="tl">
                  <a:srgbClr val="000000"/>
                </a:outerShdw>
              </a:effectLst>
              <a:latin typeface="Arial" charset="0"/>
              <a:cs typeface="Arial" charset="0"/>
            </a:endParaRPr>
          </a:p>
        </p:txBody>
      </p:sp>
      <p:graphicFrame>
        <p:nvGraphicFramePr>
          <p:cNvPr id="2" name="Tabelle 1">
            <a:extLst>
              <a:ext uri="{FF2B5EF4-FFF2-40B4-BE49-F238E27FC236}">
                <a16:creationId xmlns:a16="http://schemas.microsoft.com/office/drawing/2014/main" id="{FFC4F7E2-330C-B735-04F9-E632450A3D75}"/>
              </a:ext>
            </a:extLst>
          </p:cNvPr>
          <p:cNvGraphicFramePr>
            <a:graphicFrameLocks noGrp="1"/>
          </p:cNvGraphicFramePr>
          <p:nvPr/>
        </p:nvGraphicFramePr>
        <p:xfrm>
          <a:off x="1098550" y="2349500"/>
          <a:ext cx="6388098" cy="1906588"/>
        </p:xfrm>
        <a:graphic>
          <a:graphicData uri="http://schemas.openxmlformats.org/drawingml/2006/table">
            <a:tbl>
              <a:tblPr firstRow="1" firstCol="1" bandRow="1">
                <a:tableStyleId>{5C22544A-7EE6-4342-B048-85BDC9FD1C3A}</a:tableStyleId>
              </a:tblPr>
              <a:tblGrid>
                <a:gridCol w="912788">
                  <a:extLst>
                    <a:ext uri="{9D8B030D-6E8A-4147-A177-3AD203B41FA5}">
                      <a16:colId xmlns:a16="http://schemas.microsoft.com/office/drawing/2014/main" val="20000"/>
                    </a:ext>
                  </a:extLst>
                </a:gridCol>
                <a:gridCol w="912079">
                  <a:extLst>
                    <a:ext uri="{9D8B030D-6E8A-4147-A177-3AD203B41FA5}">
                      <a16:colId xmlns:a16="http://schemas.microsoft.com/office/drawing/2014/main" val="20001"/>
                    </a:ext>
                  </a:extLst>
                </a:gridCol>
                <a:gridCol w="912079">
                  <a:extLst>
                    <a:ext uri="{9D8B030D-6E8A-4147-A177-3AD203B41FA5}">
                      <a16:colId xmlns:a16="http://schemas.microsoft.com/office/drawing/2014/main" val="20002"/>
                    </a:ext>
                  </a:extLst>
                </a:gridCol>
                <a:gridCol w="912788">
                  <a:extLst>
                    <a:ext uri="{9D8B030D-6E8A-4147-A177-3AD203B41FA5}">
                      <a16:colId xmlns:a16="http://schemas.microsoft.com/office/drawing/2014/main" val="20003"/>
                    </a:ext>
                  </a:extLst>
                </a:gridCol>
                <a:gridCol w="912788">
                  <a:extLst>
                    <a:ext uri="{9D8B030D-6E8A-4147-A177-3AD203B41FA5}">
                      <a16:colId xmlns:a16="http://schemas.microsoft.com/office/drawing/2014/main" val="20004"/>
                    </a:ext>
                  </a:extLst>
                </a:gridCol>
                <a:gridCol w="912788">
                  <a:extLst>
                    <a:ext uri="{9D8B030D-6E8A-4147-A177-3AD203B41FA5}">
                      <a16:colId xmlns:a16="http://schemas.microsoft.com/office/drawing/2014/main" val="20005"/>
                    </a:ext>
                  </a:extLst>
                </a:gridCol>
                <a:gridCol w="912788">
                  <a:extLst>
                    <a:ext uri="{9D8B030D-6E8A-4147-A177-3AD203B41FA5}">
                      <a16:colId xmlns:a16="http://schemas.microsoft.com/office/drawing/2014/main" val="20006"/>
                    </a:ext>
                  </a:extLst>
                </a:gridCol>
              </a:tblGrid>
              <a:tr h="211843">
                <a:tc gridSpan="7">
                  <a:txBody>
                    <a:bodyPr/>
                    <a:lstStyle/>
                    <a:p>
                      <a:r>
                        <a:rPr lang="de-DE" sz="900" dirty="0">
                          <a:effectLst/>
                        </a:rPr>
                        <a:t>Maximal zulässiger Erdungswiderstand R</a:t>
                      </a:r>
                      <a:r>
                        <a:rPr lang="de-DE" sz="600" dirty="0">
                          <a:effectLst/>
                        </a:rPr>
                        <a:t>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423686">
                <a:tc gridSpan="2">
                  <a:txBody>
                    <a:bodyPr/>
                    <a:lstStyle/>
                    <a:p>
                      <a:pPr algn="ctr"/>
                      <a:r>
                        <a:rPr lang="de-DE" sz="900" dirty="0">
                          <a:effectLst/>
                        </a:rPr>
                        <a:t>Bemessungsdifferenzstrom I</a:t>
                      </a:r>
                      <a:r>
                        <a:rPr lang="de-DE" sz="600" dirty="0">
                          <a:effectLst/>
                        </a:rPr>
                        <a:t>DN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a:txBody>
                    <a:bodyPr/>
                    <a:lstStyle/>
                    <a:p>
                      <a:pPr algn="ctr"/>
                      <a:r>
                        <a:rPr lang="de-DE" sz="900">
                          <a:effectLst/>
                        </a:rPr>
                        <a:t>10 mA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30 mA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100 mA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300 mA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500 mA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1843">
                <a:tc>
                  <a:txBody>
                    <a:bodyPr/>
                    <a:lstStyle/>
                    <a:p>
                      <a:pPr algn="ctr"/>
                      <a:r>
                        <a:rPr lang="de-DE" sz="900">
                          <a:effectLst/>
                        </a:rPr>
                        <a:t>R</a:t>
                      </a:r>
                      <a:r>
                        <a:rPr lang="de-DE" sz="600">
                          <a:effectLst/>
                        </a:rPr>
                        <a:t>A</a:t>
                      </a:r>
                      <a:r>
                        <a:rPr lang="de-DE" sz="900">
                          <a:effectLst/>
                        </a:rPr>
                        <a:t> bei</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U</a:t>
                      </a:r>
                      <a:r>
                        <a:rPr lang="de-DE" sz="600">
                          <a:effectLst/>
                        </a:rPr>
                        <a:t>L</a:t>
                      </a:r>
                      <a:r>
                        <a:rPr lang="de-DE" sz="900">
                          <a:effectLst/>
                        </a:rPr>
                        <a:t> = 50 V</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5000 Ω</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1666 Ω</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500 Ω</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166 Ω</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900">
                          <a:effectLst/>
                        </a:rPr>
                        <a:t>100 Ω</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59216">
                <a:tc gridSpan="7">
                  <a:txBody>
                    <a:bodyPr/>
                    <a:lstStyle/>
                    <a:p>
                      <a:r>
                        <a:rPr lang="de-DE" sz="900" dirty="0">
                          <a:effectLst/>
                        </a:rPr>
                        <a:t>Diese Tabelle enthält theoretische Werte. Aufgrund der möglichen Schwankungen beim Erdungswiderstand sollten deutlich niedrigere Widerstandswerte gemessen werden als in dieser Tabelle angegeben. </a:t>
                      </a:r>
                      <a:endParaRPr lang="de-DE" sz="1100" dirty="0">
                        <a:effectLst/>
                      </a:endParaRPr>
                    </a:p>
                    <a:p>
                      <a:r>
                        <a:rPr lang="de-DE" sz="900" dirty="0">
                          <a:effectLst/>
                        </a:rPr>
                        <a:t>Die Schwankungen zwischen trockenem und feuchtem Erdreich können den fünffachen Wert ausmachen.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bl>
          </a:graphicData>
        </a:graphic>
      </p:graphicFrame>
      <p:sp>
        <p:nvSpPr>
          <p:cNvPr id="8" name="Rectangle 5">
            <a:extLst>
              <a:ext uri="{FF2B5EF4-FFF2-40B4-BE49-F238E27FC236}">
                <a16:creationId xmlns:a16="http://schemas.microsoft.com/office/drawing/2014/main" id="{536E0347-90F2-6FA8-0F32-1514A3ECC8BA}"/>
              </a:ext>
            </a:extLst>
          </p:cNvPr>
          <p:cNvSpPr>
            <a:spLocks noChangeArrowheads="1"/>
          </p:cNvSpPr>
          <p:nvPr/>
        </p:nvSpPr>
        <p:spPr bwMode="auto">
          <a:xfrm>
            <a:off x="2195513" y="1449388"/>
            <a:ext cx="6624637" cy="568325"/>
          </a:xfrm>
          <a:prstGeom prst="rect">
            <a:avLst/>
          </a:prstGeom>
          <a:noFill/>
          <a:ln w="9525">
            <a:noFill/>
            <a:miter lim="800000"/>
            <a:headEnd/>
            <a:tailEnd/>
          </a:ln>
          <a:effectLst/>
        </p:spPr>
        <p:txBody>
          <a:bodyPr anchor="ctr"/>
          <a:lstStyle/>
          <a:p>
            <a:pPr algn="ctr" eaLnBrk="1" hangingPunct="1">
              <a:defRPr/>
            </a:pPr>
            <a:r>
              <a:rPr lang="de-DE" sz="2000" dirty="0">
                <a:effectLst>
                  <a:outerShdw blurRad="38100" dist="38100" dir="2700000" algn="tl">
                    <a:srgbClr val="000000"/>
                  </a:outerShdw>
                </a:effectLst>
                <a:latin typeface="Arial" charset="0"/>
              </a:rPr>
              <a:t>Bei einem 30mA RCD und 50V Berührungsspannung R</a:t>
            </a:r>
            <a:r>
              <a:rPr lang="de-DE" sz="1000" dirty="0">
                <a:effectLst>
                  <a:outerShdw blurRad="38100" dist="38100" dir="2700000" algn="tl">
                    <a:srgbClr val="000000"/>
                  </a:outerShdw>
                </a:effectLst>
                <a:latin typeface="Arial" charset="0"/>
              </a:rPr>
              <a:t>A</a:t>
            </a:r>
            <a:r>
              <a:rPr lang="de-DE" sz="2000" dirty="0">
                <a:effectLst>
                  <a:outerShdw blurRad="38100" dist="38100" dir="2700000" algn="tl">
                    <a:srgbClr val="000000"/>
                  </a:outerShdw>
                </a:effectLst>
                <a:latin typeface="Arial" charset="0"/>
              </a:rPr>
              <a:t>=50V/0,03A=1666</a:t>
            </a:r>
            <a:r>
              <a:rPr lang="el-GR" sz="2000" dirty="0">
                <a:effectLst>
                  <a:outerShdw blurRad="38100" dist="38100" dir="2700000" algn="tl">
                    <a:srgbClr val="000000"/>
                  </a:outerShdw>
                </a:effectLst>
                <a:latin typeface="Arial" charset="0"/>
              </a:rPr>
              <a:t>Ω</a:t>
            </a:r>
            <a:endParaRPr lang="de-DE" sz="1000" dirty="0">
              <a:effectLst>
                <a:outerShdw blurRad="38100" dist="38100" dir="2700000" algn="tl">
                  <a:srgbClr val="000000"/>
                </a:outerShdw>
              </a:effectLst>
              <a:latin typeface="Arial" charset="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a:extLst>
              <a:ext uri="{FF2B5EF4-FFF2-40B4-BE49-F238E27FC236}">
                <a16:creationId xmlns:a16="http://schemas.microsoft.com/office/drawing/2014/main" id="{26BE5205-2E01-6617-0E74-EDFC46AF6D33}"/>
              </a:ext>
            </a:extLst>
          </p:cNvPr>
          <p:cNvSpPr>
            <a:spLocks noGrp="1"/>
          </p:cNvSpPr>
          <p:nvPr>
            <p:ph type="dt" sz="quarter" idx="10"/>
          </p:nvPr>
        </p:nvSpPr>
        <p:spPr/>
        <p:txBody>
          <a:bodyPr/>
          <a:lstStyle/>
          <a:p>
            <a:pPr>
              <a:defRPr/>
            </a:pPr>
            <a:fld id="{92A284EE-2B65-44F9-9974-CB9A9B79E3C8}" type="datetime1">
              <a:rPr lang="de-DE"/>
              <a:pPr>
                <a:defRPr/>
              </a:pPr>
              <a:t>13.09.2022</a:t>
            </a:fld>
            <a:endParaRPr lang="de-DE"/>
          </a:p>
        </p:txBody>
      </p:sp>
      <p:sp>
        <p:nvSpPr>
          <p:cNvPr id="71682" name="Rectangle 2">
            <a:extLst>
              <a:ext uri="{FF2B5EF4-FFF2-40B4-BE49-F238E27FC236}">
                <a16:creationId xmlns:a16="http://schemas.microsoft.com/office/drawing/2014/main" id="{EE902B1A-8392-B5AB-9B20-75CE052190B9}"/>
              </a:ext>
            </a:extLst>
          </p:cNvPr>
          <p:cNvSpPr>
            <a:spLocks noGrp="1" noChangeArrowheads="1"/>
          </p:cNvSpPr>
          <p:nvPr>
            <p:ph type="title"/>
          </p:nvPr>
        </p:nvSpPr>
        <p:spPr/>
        <p:txBody>
          <a:bodyPr/>
          <a:lstStyle/>
          <a:p>
            <a:pPr eaLnBrk="1" hangingPunct="1">
              <a:defRPr/>
            </a:pPr>
            <a:r>
              <a:rPr lang="de-DE" sz="3200" dirty="0"/>
              <a:t>Welche Werte sind beim RCD Messen erlaubt.</a:t>
            </a:r>
          </a:p>
        </p:txBody>
      </p:sp>
      <p:graphicFrame>
        <p:nvGraphicFramePr>
          <p:cNvPr id="3" name="Tabelle 2">
            <a:extLst>
              <a:ext uri="{FF2B5EF4-FFF2-40B4-BE49-F238E27FC236}">
                <a16:creationId xmlns:a16="http://schemas.microsoft.com/office/drawing/2014/main" id="{3432B7D7-B09D-42D1-10C1-2496C9614D0A}"/>
              </a:ext>
            </a:extLst>
          </p:cNvPr>
          <p:cNvGraphicFramePr>
            <a:graphicFrameLocks noGrp="1"/>
          </p:cNvGraphicFramePr>
          <p:nvPr/>
        </p:nvGraphicFramePr>
        <p:xfrm>
          <a:off x="1425575" y="2614613"/>
          <a:ext cx="6227763" cy="2971800"/>
        </p:xfrm>
        <a:graphic>
          <a:graphicData uri="http://schemas.openxmlformats.org/drawingml/2006/table">
            <a:tbl>
              <a:tblPr firstRow="1" firstCol="1" bandRow="1">
                <a:tableStyleId>{5C22544A-7EE6-4342-B048-85BDC9FD1C3A}</a:tableStyleId>
              </a:tblPr>
              <a:tblGrid>
                <a:gridCol w="514136">
                  <a:extLst>
                    <a:ext uri="{9D8B030D-6E8A-4147-A177-3AD203B41FA5}">
                      <a16:colId xmlns:a16="http://schemas.microsoft.com/office/drawing/2014/main" val="20000"/>
                    </a:ext>
                  </a:extLst>
                </a:gridCol>
                <a:gridCol w="698923">
                  <a:extLst>
                    <a:ext uri="{9D8B030D-6E8A-4147-A177-3AD203B41FA5}">
                      <a16:colId xmlns:a16="http://schemas.microsoft.com/office/drawing/2014/main" val="20001"/>
                    </a:ext>
                  </a:extLst>
                </a:gridCol>
                <a:gridCol w="122243">
                  <a:extLst>
                    <a:ext uri="{9D8B030D-6E8A-4147-A177-3AD203B41FA5}">
                      <a16:colId xmlns:a16="http://schemas.microsoft.com/office/drawing/2014/main" val="20002"/>
                    </a:ext>
                  </a:extLst>
                </a:gridCol>
                <a:gridCol w="698923">
                  <a:extLst>
                    <a:ext uri="{9D8B030D-6E8A-4147-A177-3AD203B41FA5}">
                      <a16:colId xmlns:a16="http://schemas.microsoft.com/office/drawing/2014/main" val="20003"/>
                    </a:ext>
                  </a:extLst>
                </a:gridCol>
                <a:gridCol w="698923">
                  <a:extLst>
                    <a:ext uri="{9D8B030D-6E8A-4147-A177-3AD203B41FA5}">
                      <a16:colId xmlns:a16="http://schemas.microsoft.com/office/drawing/2014/main" val="20004"/>
                    </a:ext>
                  </a:extLst>
                </a:gridCol>
                <a:gridCol w="698923">
                  <a:extLst>
                    <a:ext uri="{9D8B030D-6E8A-4147-A177-3AD203B41FA5}">
                      <a16:colId xmlns:a16="http://schemas.microsoft.com/office/drawing/2014/main" val="20005"/>
                    </a:ext>
                  </a:extLst>
                </a:gridCol>
                <a:gridCol w="698923">
                  <a:extLst>
                    <a:ext uri="{9D8B030D-6E8A-4147-A177-3AD203B41FA5}">
                      <a16:colId xmlns:a16="http://schemas.microsoft.com/office/drawing/2014/main" val="20006"/>
                    </a:ext>
                  </a:extLst>
                </a:gridCol>
                <a:gridCol w="698923">
                  <a:extLst>
                    <a:ext uri="{9D8B030D-6E8A-4147-A177-3AD203B41FA5}">
                      <a16:colId xmlns:a16="http://schemas.microsoft.com/office/drawing/2014/main" val="20007"/>
                    </a:ext>
                  </a:extLst>
                </a:gridCol>
                <a:gridCol w="698923">
                  <a:extLst>
                    <a:ext uri="{9D8B030D-6E8A-4147-A177-3AD203B41FA5}">
                      <a16:colId xmlns:a16="http://schemas.microsoft.com/office/drawing/2014/main" val="20008"/>
                    </a:ext>
                  </a:extLst>
                </a:gridCol>
                <a:gridCol w="698923">
                  <a:extLst>
                    <a:ext uri="{9D8B030D-6E8A-4147-A177-3AD203B41FA5}">
                      <a16:colId xmlns:a16="http://schemas.microsoft.com/office/drawing/2014/main" val="20009"/>
                    </a:ext>
                  </a:extLst>
                </a:gridCol>
              </a:tblGrid>
              <a:tr h="0">
                <a:tc rowSpan="2">
                  <a:txBody>
                    <a:bodyPr/>
                    <a:lstStyle/>
                    <a:p>
                      <a:pPr algn="ctr"/>
                      <a:r>
                        <a:rPr lang="de-DE" sz="1000">
                          <a:effectLst/>
                        </a:rPr>
                        <a:t>System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gridSpan="3">
                  <a:txBody>
                    <a:bodyPr/>
                    <a:lstStyle/>
                    <a:p>
                      <a:pPr algn="ctr"/>
                      <a:r>
                        <a:rPr lang="de-DE" sz="1000">
                          <a:effectLst/>
                        </a:rPr>
                        <a:t>50 V &lt; U</a:t>
                      </a:r>
                      <a:r>
                        <a:rPr lang="de-DE" sz="700">
                          <a:effectLst/>
                        </a:rPr>
                        <a:t>0</a:t>
                      </a:r>
                      <a:r>
                        <a:rPr lang="de-DE" sz="1000">
                          <a:effectLst/>
                        </a:rPr>
                        <a:t> ≤ 120 V</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hMerge="1">
                  <a:txBody>
                    <a:bodyPr/>
                    <a:lstStyle/>
                    <a:p>
                      <a:endParaRPr lang="de-DE"/>
                    </a:p>
                  </a:txBody>
                  <a:tcPr/>
                </a:tc>
                <a:tc gridSpan="2">
                  <a:txBody>
                    <a:bodyPr/>
                    <a:lstStyle/>
                    <a:p>
                      <a:pPr algn="ctr"/>
                      <a:r>
                        <a:rPr lang="de-DE" sz="1000">
                          <a:effectLst/>
                        </a:rPr>
                        <a:t>120 V &lt; U</a:t>
                      </a:r>
                      <a:r>
                        <a:rPr lang="de-DE" sz="700">
                          <a:effectLst/>
                        </a:rPr>
                        <a:t>0</a:t>
                      </a:r>
                      <a:r>
                        <a:rPr lang="de-DE" sz="1000">
                          <a:effectLst/>
                        </a:rPr>
                        <a:t> ≤ 230 V</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gridSpan="2">
                  <a:txBody>
                    <a:bodyPr/>
                    <a:lstStyle/>
                    <a:p>
                      <a:pPr algn="ctr"/>
                      <a:r>
                        <a:rPr lang="de-DE" sz="1000">
                          <a:effectLst/>
                        </a:rPr>
                        <a:t>230 V &lt; U</a:t>
                      </a:r>
                      <a:r>
                        <a:rPr lang="de-DE" sz="700">
                          <a:effectLst/>
                        </a:rPr>
                        <a:t>0</a:t>
                      </a:r>
                      <a:r>
                        <a:rPr lang="de-DE" sz="1000">
                          <a:effectLst/>
                        </a:rPr>
                        <a:t> ≤ 400 V</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gridSpan="2">
                  <a:txBody>
                    <a:bodyPr/>
                    <a:lstStyle/>
                    <a:p>
                      <a:pPr algn="ctr"/>
                      <a:r>
                        <a:rPr lang="de-DE" sz="1000" dirty="0">
                          <a:effectLst/>
                        </a:rPr>
                        <a:t>U</a:t>
                      </a:r>
                      <a:r>
                        <a:rPr lang="de-DE" sz="700" dirty="0">
                          <a:effectLst/>
                        </a:rPr>
                        <a:t>0</a:t>
                      </a:r>
                      <a:r>
                        <a:rPr lang="de-DE" sz="1000" dirty="0">
                          <a:effectLst/>
                        </a:rPr>
                        <a:t> &gt; 400 V</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extLst>
                  <a:ext uri="{0D108BD9-81ED-4DB2-BD59-A6C34878D82A}">
                    <a16:rowId xmlns:a16="http://schemas.microsoft.com/office/drawing/2014/main" val="10000"/>
                  </a:ext>
                </a:extLst>
              </a:tr>
              <a:tr h="0">
                <a:tc vMerge="1">
                  <a:txBody>
                    <a:bodyPr/>
                    <a:lstStyle/>
                    <a:p>
                      <a:endParaRPr lang="de-DE"/>
                    </a:p>
                  </a:txBody>
                  <a:tcPr/>
                </a:tc>
                <a:tc gridSpan="2">
                  <a:txBody>
                    <a:bodyPr/>
                    <a:lstStyle/>
                    <a:p>
                      <a:pPr algn="ctr"/>
                      <a:r>
                        <a:rPr lang="de-DE" sz="1000">
                          <a:effectLst/>
                        </a:rPr>
                        <a:t>AC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a:txBody>
                    <a:bodyPr/>
                    <a:lstStyle/>
                    <a:p>
                      <a:pPr algn="ctr"/>
                      <a:r>
                        <a:rPr lang="de-DE" sz="1000">
                          <a:effectLst/>
                        </a:rPr>
                        <a:t>DC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AC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DC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AC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DC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AC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DC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0001"/>
                  </a:ext>
                </a:extLst>
              </a:tr>
              <a:tr h="0">
                <a:tc>
                  <a:txBody>
                    <a:bodyPr/>
                    <a:lstStyle/>
                    <a:p>
                      <a:pPr algn="ctr"/>
                      <a:r>
                        <a:rPr lang="de-DE" sz="1000">
                          <a:effectLst/>
                        </a:rPr>
                        <a:t>TN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gridSpan="2">
                  <a:txBody>
                    <a:bodyPr/>
                    <a:lstStyle/>
                    <a:p>
                      <a:pPr algn="ctr"/>
                      <a:r>
                        <a:rPr lang="de-DE" sz="1000">
                          <a:effectLst/>
                        </a:rPr>
                        <a:t>0,8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a:txBody>
                    <a:bodyPr/>
                    <a:lstStyle/>
                    <a:p>
                      <a:pPr algn="ctr"/>
                      <a:r>
                        <a:rPr lang="de-DE" sz="900">
                          <a:effectLst/>
                        </a:rPr>
                        <a:t>siehe Anmerkung 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0,4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5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0,2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0,4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0,1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0,1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0002"/>
                  </a:ext>
                </a:extLst>
              </a:tr>
              <a:tr h="0">
                <a:tc>
                  <a:txBody>
                    <a:bodyPr/>
                    <a:lstStyle/>
                    <a:p>
                      <a:pPr algn="ctr"/>
                      <a:r>
                        <a:rPr lang="de-DE" sz="1000">
                          <a:effectLst/>
                        </a:rPr>
                        <a:t>TT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gridSpan="2">
                  <a:txBody>
                    <a:bodyPr/>
                    <a:lstStyle/>
                    <a:p>
                      <a:pPr algn="ctr"/>
                      <a:r>
                        <a:rPr lang="de-DE" sz="1000">
                          <a:effectLst/>
                        </a:rPr>
                        <a:t>0,3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a:txBody>
                    <a:bodyPr/>
                    <a:lstStyle/>
                    <a:p>
                      <a:pPr algn="ctr"/>
                      <a:r>
                        <a:rPr lang="de-DE" sz="900">
                          <a:effectLst/>
                        </a:rPr>
                        <a:t>siehe Anmerkung 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0,2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0,4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0,07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0,2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0,04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a:txBody>
                    <a:bodyPr/>
                    <a:lstStyle/>
                    <a:p>
                      <a:pPr algn="ctr"/>
                      <a:r>
                        <a:rPr lang="de-DE" sz="1000">
                          <a:effectLst/>
                        </a:rPr>
                        <a:t>0,1 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0003"/>
                  </a:ext>
                </a:extLst>
              </a:tr>
              <a:tr h="0">
                <a:tc gridSpan="10">
                  <a:txBody>
                    <a:bodyPr/>
                    <a:lstStyle/>
                    <a:p>
                      <a:r>
                        <a:rPr lang="de-DE" sz="1000">
                          <a:effectLst/>
                        </a:rPr>
                        <a:t>Wenn in TT-Systemen die Abschaltung durch eine Überstrom-Schutzeinrichtung erreicht wird und alle fremden leitfähigen Teile in der Anlage an den Schutzpotentialausgleich über die Haupterdungsschiene angeschlossen sind, darf die für TN-Systeme anwendbare Abschaltzeit verwendet werden.</a:t>
                      </a:r>
                      <a:endParaRPr lang="de-DE" sz="1100">
                        <a:effectLst/>
                      </a:endParaRPr>
                    </a:p>
                    <a:p>
                      <a:r>
                        <a:rPr lang="de-DE" sz="7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0">
                <a:tc gridSpan="2">
                  <a:txBody>
                    <a:bodyPr/>
                    <a:lstStyle/>
                    <a:p>
                      <a:r>
                        <a:rPr lang="de-DE" sz="1000">
                          <a:effectLst/>
                        </a:rPr>
                        <a:t>U</a:t>
                      </a:r>
                      <a:r>
                        <a:rPr lang="de-DE" sz="700">
                          <a:effectLst/>
                        </a:rPr>
                        <a:t>0</a:t>
                      </a:r>
                      <a:endParaRPr lang="de-DE" sz="1100">
                        <a:effectLst/>
                      </a:endParaRPr>
                    </a:p>
                    <a:p>
                      <a:r>
                        <a:rPr lang="de-DE" sz="7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gridSpan="8">
                  <a:txBody>
                    <a:bodyPr/>
                    <a:lstStyle/>
                    <a:p>
                      <a:r>
                        <a:rPr lang="de-DE" sz="1000">
                          <a:effectLst/>
                        </a:rPr>
                        <a:t>ist die Nennwechselspannung oder Nenngleichspannung Außenleiter gegen Erde.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r h="0">
                <a:tc gridSpan="2">
                  <a:txBody>
                    <a:bodyPr/>
                    <a:lstStyle/>
                    <a:p>
                      <a:r>
                        <a:rPr lang="de-DE" sz="1000">
                          <a:effectLst/>
                        </a:rPr>
                        <a:t>ANMERKUNG 1</a:t>
                      </a:r>
                      <a:endParaRPr lang="de-DE" sz="1100">
                        <a:effectLst/>
                      </a:endParaRPr>
                    </a:p>
                    <a:p>
                      <a:r>
                        <a:rPr lang="de-DE" sz="1000">
                          <a:effectLst/>
                        </a:rPr>
                        <a:t> </a:t>
                      </a:r>
                      <a:endParaRPr lang="de-DE" sz="1100">
                        <a:effectLst/>
                      </a:endParaRPr>
                    </a:p>
                    <a:p>
                      <a:r>
                        <a:rPr lang="de-DE" sz="7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gridSpan="8">
                  <a:txBody>
                    <a:bodyPr/>
                    <a:lstStyle/>
                    <a:p>
                      <a:r>
                        <a:rPr lang="de-DE" sz="1000">
                          <a:effectLst/>
                        </a:rPr>
                        <a:t>Eine Abschaltung kann aus anderen Gründen als dem Schutz gegen elektrischen Schlag verlangt sein.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r h="0">
                <a:tc gridSpan="2">
                  <a:txBody>
                    <a:bodyPr/>
                    <a:lstStyle/>
                    <a:p>
                      <a:r>
                        <a:rPr lang="de-DE" sz="1000">
                          <a:effectLst/>
                        </a:rPr>
                        <a:t>ANMERKUNG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gridSpan="8">
                  <a:txBody>
                    <a:bodyPr/>
                    <a:lstStyle/>
                    <a:p>
                      <a:r>
                        <a:rPr lang="de-DE" sz="1000" dirty="0">
                          <a:effectLst/>
                        </a:rPr>
                        <a:t>Wenn für die Abschaltung eine Fehlerstrom-Schutzeinrichtung (RCD) vorgesehen wird, siehe die Anmerkung in 411.4.4, die Anmerkung 4 in 411.5.3 und die Anmerkung in 411.6.4 b).</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7"/>
                  </a:ext>
                </a:extLst>
              </a:tr>
            </a:tbl>
          </a:graphicData>
        </a:graphic>
      </p:graphicFrame>
      <p:sp>
        <p:nvSpPr>
          <p:cNvPr id="44098" name="Rectangle 1">
            <a:extLst>
              <a:ext uri="{FF2B5EF4-FFF2-40B4-BE49-F238E27FC236}">
                <a16:creationId xmlns:a16="http://schemas.microsoft.com/office/drawing/2014/main" id="{A2021A91-30D9-BE90-F4DF-ED508966BA63}"/>
              </a:ext>
            </a:extLst>
          </p:cNvPr>
          <p:cNvSpPr>
            <a:spLocks noChangeArrowheads="1"/>
          </p:cNvSpPr>
          <p:nvPr/>
        </p:nvSpPr>
        <p:spPr bwMode="auto">
          <a:xfrm>
            <a:off x="1425575" y="2330450"/>
            <a:ext cx="9050338"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de-DE" altLang="de-DE" sz="1000" b="1">
                <a:solidFill>
                  <a:schemeClr val="tx2"/>
                </a:solidFill>
                <a:latin typeface="Calibri" panose="020F0502020204030204" pitchFamily="34" charset="0"/>
                <a:ea typeface="Calibri" panose="020F0502020204030204" pitchFamily="34" charset="0"/>
                <a:cs typeface="Times New Roman" panose="02020603050405020304" pitchFamily="18" charset="0"/>
              </a:rPr>
              <a:t>Maximale Abschaltzeiten</a:t>
            </a:r>
            <a:endParaRPr lang="de-DE" altLang="de-DE" sz="600">
              <a:solidFill>
                <a:schemeClr val="tx2"/>
              </a:solidFill>
              <a:ea typeface="Calibri" panose="020F0502020204030204" pitchFamily="34" charset="0"/>
              <a:cs typeface="Times New Roman" panose="02020603050405020304" pitchFamily="18" charset="0"/>
            </a:endParaRPr>
          </a:p>
          <a:p>
            <a:pPr>
              <a:spcBef>
                <a:spcPct val="0"/>
              </a:spcBef>
              <a:buClrTx/>
              <a:buSzTx/>
              <a:buFontTx/>
              <a:buNone/>
            </a:pPr>
            <a:endParaRPr lang="de-DE" altLang="de-DE" sz="4000">
              <a:solidFill>
                <a:schemeClr val="tx2"/>
              </a:solidFill>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7CBF75C-B67E-4BBA-81EF-3E537634993B}"/>
              </a:ext>
            </a:extLst>
          </p:cNvPr>
          <p:cNvSpPr>
            <a:spLocks noGrp="1"/>
          </p:cNvSpPr>
          <p:nvPr>
            <p:ph type="dt" sz="quarter" idx="10"/>
          </p:nvPr>
        </p:nvSpPr>
        <p:spPr/>
        <p:txBody>
          <a:bodyPr/>
          <a:lstStyle/>
          <a:p>
            <a:pPr>
              <a:defRPr/>
            </a:pPr>
            <a:fld id="{E23ABA9B-72F0-4AD1-A0AF-E7EA2602F108}" type="datetime1">
              <a:rPr lang="de-DE"/>
              <a:pPr>
                <a:defRPr/>
              </a:pPr>
              <a:t>13.09.2022</a:t>
            </a:fld>
            <a:endParaRPr lang="de-DE"/>
          </a:p>
        </p:txBody>
      </p:sp>
      <p:sp>
        <p:nvSpPr>
          <p:cNvPr id="72706" name="Rectangle 2">
            <a:extLst>
              <a:ext uri="{FF2B5EF4-FFF2-40B4-BE49-F238E27FC236}">
                <a16:creationId xmlns:a16="http://schemas.microsoft.com/office/drawing/2014/main" id="{594B3B01-66B5-BFF7-7E25-47E3884B088C}"/>
              </a:ext>
            </a:extLst>
          </p:cNvPr>
          <p:cNvSpPr>
            <a:spLocks noGrp="1" noChangeArrowheads="1"/>
          </p:cNvSpPr>
          <p:nvPr>
            <p:ph type="title"/>
          </p:nvPr>
        </p:nvSpPr>
        <p:spPr/>
        <p:txBody>
          <a:bodyPr/>
          <a:lstStyle/>
          <a:p>
            <a:pPr eaLnBrk="1" hangingPunct="1">
              <a:defRPr/>
            </a:pPr>
            <a:r>
              <a:rPr lang="de-DE"/>
              <a:t>Das Praktische messen.</a:t>
            </a:r>
          </a:p>
        </p:txBody>
      </p:sp>
      <p:sp>
        <p:nvSpPr>
          <p:cNvPr id="72707" name="Rectangle 3">
            <a:extLst>
              <a:ext uri="{FF2B5EF4-FFF2-40B4-BE49-F238E27FC236}">
                <a16:creationId xmlns:a16="http://schemas.microsoft.com/office/drawing/2014/main" id="{43F97FA4-C1A9-93B8-247A-4711D39B1B41}"/>
              </a:ext>
            </a:extLst>
          </p:cNvPr>
          <p:cNvSpPr>
            <a:spLocks noGrp="1" noChangeArrowheads="1"/>
          </p:cNvSpPr>
          <p:nvPr>
            <p:ph type="body" idx="1"/>
          </p:nvPr>
        </p:nvSpPr>
        <p:spPr/>
        <p:txBody>
          <a:bodyPr/>
          <a:lstStyle/>
          <a:p>
            <a:pPr eaLnBrk="1" hangingPunct="1">
              <a:defRPr/>
            </a:pPr>
            <a:r>
              <a:rPr lang="de-DE" dirty="0"/>
              <a:t>Wir messen mit unserem Messgerät.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70527A9-3BED-A0E0-03E7-A5ECB631A14C}"/>
              </a:ext>
            </a:extLst>
          </p:cNvPr>
          <p:cNvSpPr>
            <a:spLocks noGrp="1"/>
          </p:cNvSpPr>
          <p:nvPr>
            <p:ph type="dt" sz="quarter" idx="10"/>
          </p:nvPr>
        </p:nvSpPr>
        <p:spPr/>
        <p:txBody>
          <a:bodyPr/>
          <a:lstStyle/>
          <a:p>
            <a:pPr>
              <a:defRPr/>
            </a:pPr>
            <a:fld id="{94123697-5991-4EC5-9DB1-3EC6C1D00EC5}" type="datetime1">
              <a:rPr lang="de-DE"/>
              <a:pPr>
                <a:defRPr/>
              </a:pPr>
              <a:t>13.09.2022</a:t>
            </a:fld>
            <a:endParaRPr lang="de-DE"/>
          </a:p>
        </p:txBody>
      </p:sp>
      <p:sp>
        <p:nvSpPr>
          <p:cNvPr id="73730" name="Rectangle 2">
            <a:extLst>
              <a:ext uri="{FF2B5EF4-FFF2-40B4-BE49-F238E27FC236}">
                <a16:creationId xmlns:a16="http://schemas.microsoft.com/office/drawing/2014/main" id="{385BDBEB-D1F4-7B69-BF5B-C6B49B09B697}"/>
              </a:ext>
            </a:extLst>
          </p:cNvPr>
          <p:cNvSpPr>
            <a:spLocks noGrp="1" noChangeArrowheads="1"/>
          </p:cNvSpPr>
          <p:nvPr>
            <p:ph type="title"/>
          </p:nvPr>
        </p:nvSpPr>
        <p:spPr/>
        <p:txBody>
          <a:bodyPr/>
          <a:lstStyle/>
          <a:p>
            <a:pPr eaLnBrk="1" hangingPunct="1">
              <a:defRPr/>
            </a:pPr>
            <a:r>
              <a:rPr lang="de-DE" sz="4000"/>
              <a:t>4. Der Aufbau eines Leitungsschutzschalters</a:t>
            </a:r>
          </a:p>
        </p:txBody>
      </p:sp>
      <p:pic>
        <p:nvPicPr>
          <p:cNvPr id="46084" name="Picture 6">
            <a:extLst>
              <a:ext uri="{FF2B5EF4-FFF2-40B4-BE49-F238E27FC236}">
                <a16:creationId xmlns:a16="http://schemas.microsoft.com/office/drawing/2014/main" id="{1B26C7EC-0E4C-39A4-5CBE-2AC3C8709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848600"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23359EEC-3380-9655-244F-92594CB5111A}"/>
              </a:ext>
            </a:extLst>
          </p:cNvPr>
          <p:cNvSpPr>
            <a:spLocks noGrp="1"/>
          </p:cNvSpPr>
          <p:nvPr>
            <p:ph type="dt" sz="quarter" idx="10"/>
          </p:nvPr>
        </p:nvSpPr>
        <p:spPr/>
        <p:txBody>
          <a:bodyPr/>
          <a:lstStyle/>
          <a:p>
            <a:pPr>
              <a:defRPr/>
            </a:pPr>
            <a:fld id="{94123697-5991-4EC5-9DB1-3EC6C1D00EC5}" type="datetime1">
              <a:rPr lang="de-DE"/>
              <a:pPr>
                <a:defRPr/>
              </a:pPr>
              <a:t>13.09.2022</a:t>
            </a:fld>
            <a:endParaRPr lang="de-DE"/>
          </a:p>
        </p:txBody>
      </p:sp>
      <p:sp>
        <p:nvSpPr>
          <p:cNvPr id="73730" name="Rectangle 2">
            <a:extLst>
              <a:ext uri="{FF2B5EF4-FFF2-40B4-BE49-F238E27FC236}">
                <a16:creationId xmlns:a16="http://schemas.microsoft.com/office/drawing/2014/main" id="{034137CE-EA11-65F9-C41D-220EBB7ECBAE}"/>
              </a:ext>
            </a:extLst>
          </p:cNvPr>
          <p:cNvSpPr>
            <a:spLocks noGrp="1" noChangeArrowheads="1"/>
          </p:cNvSpPr>
          <p:nvPr>
            <p:ph type="title"/>
          </p:nvPr>
        </p:nvSpPr>
        <p:spPr/>
        <p:txBody>
          <a:bodyPr/>
          <a:lstStyle/>
          <a:p>
            <a:pPr eaLnBrk="1" hangingPunct="1">
              <a:defRPr/>
            </a:pPr>
            <a:r>
              <a:rPr lang="de-DE" sz="4000" dirty="0"/>
              <a:t>4. Leitungsschutzschalter Prüfen</a:t>
            </a:r>
          </a:p>
        </p:txBody>
      </p:sp>
      <p:sp>
        <p:nvSpPr>
          <p:cNvPr id="5" name="Rectangle 3">
            <a:extLst>
              <a:ext uri="{FF2B5EF4-FFF2-40B4-BE49-F238E27FC236}">
                <a16:creationId xmlns:a16="http://schemas.microsoft.com/office/drawing/2014/main" id="{8BB76B28-167F-1D00-2893-76F32DB42C56}"/>
              </a:ext>
            </a:extLst>
          </p:cNvPr>
          <p:cNvSpPr txBox="1">
            <a:spLocks noChangeArrowheads="1"/>
          </p:cNvSpPr>
          <p:nvPr/>
        </p:nvSpPr>
        <p:spPr bwMode="auto">
          <a:xfrm>
            <a:off x="457200" y="1600200"/>
            <a:ext cx="8229600" cy="45307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459740">
              <a:defRPr/>
            </a:pPr>
            <a:r>
              <a:rPr lang="de-DE" sz="2000" dirty="0"/>
              <a:t>Leitungsschutzschalter und Schmelzsicherungen werden im Werk geprüft. Die Fachkraft kann dies nicht messen oder prüfen.</a:t>
            </a:r>
            <a:br>
              <a:rPr lang="de-DE" sz="2000" dirty="0"/>
            </a:br>
            <a:r>
              <a:rPr lang="de-DE" sz="2000" dirty="0"/>
              <a:t>Bei der Produktion von Schmelzsicherungen können nur Stichproben genommen und auf ihre Auslösewerte hin getestet werden.</a:t>
            </a:r>
            <a:br>
              <a:rPr lang="de-DE" sz="2000" dirty="0"/>
            </a:br>
            <a:r>
              <a:rPr lang="de-DE" sz="2000" dirty="0"/>
              <a:t>Eine Funktionsprüfung ist unmöglich, da diese zur Zerstörung des Sicherungseinsatzes führen würde.</a:t>
            </a:r>
            <a:br>
              <a:rPr lang="de-DE" sz="2000" dirty="0"/>
            </a:br>
            <a:r>
              <a:rPr lang="de-DE" sz="2000" dirty="0"/>
              <a:t>In der Praxis kann man sich bei Schmelzsicherungen somit nur auf die statistische Absicherung durch eine Stichprobe verlassen. Leitungsschutzschaltern werden stets Pol für Pol im Werk geprüft und kalibriert.</a:t>
            </a:r>
          </a:p>
          <a:p>
            <a:pPr eaLnBrk="1" hangingPunct="1">
              <a:defRPr/>
            </a:pPr>
            <a:endParaRPr lang="de-DE"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CE798CD3-AA45-67AB-5E1D-6E55B1A8CC78}"/>
              </a:ext>
            </a:extLst>
          </p:cNvPr>
          <p:cNvSpPr>
            <a:spLocks noGrp="1"/>
          </p:cNvSpPr>
          <p:nvPr>
            <p:ph type="dt" sz="quarter" idx="10"/>
          </p:nvPr>
        </p:nvSpPr>
        <p:spPr/>
        <p:txBody>
          <a:bodyPr/>
          <a:lstStyle/>
          <a:p>
            <a:pPr>
              <a:defRPr/>
            </a:pPr>
            <a:fld id="{1DA384BE-51A0-4194-9ACB-9998F06CF8EF}" type="datetime1">
              <a:rPr lang="de-DE"/>
              <a:pPr>
                <a:defRPr/>
              </a:pPr>
              <a:t>13.09.2022</a:t>
            </a:fld>
            <a:endParaRPr lang="de-DE"/>
          </a:p>
        </p:txBody>
      </p:sp>
      <p:sp>
        <p:nvSpPr>
          <p:cNvPr id="53251" name="Rectangle 3">
            <a:extLst>
              <a:ext uri="{FF2B5EF4-FFF2-40B4-BE49-F238E27FC236}">
                <a16:creationId xmlns:a16="http://schemas.microsoft.com/office/drawing/2014/main" id="{71C5FA6A-A13C-FE94-C663-A9EAC9E0E3E8}"/>
              </a:ext>
            </a:extLst>
          </p:cNvPr>
          <p:cNvSpPr>
            <a:spLocks noGrp="1" noChangeArrowheads="1"/>
          </p:cNvSpPr>
          <p:nvPr>
            <p:ph type="body" idx="1"/>
          </p:nvPr>
        </p:nvSpPr>
        <p:spPr/>
        <p:txBody>
          <a:bodyPr/>
          <a:lstStyle/>
          <a:p>
            <a:pPr eaLnBrk="1" hangingPunct="1">
              <a:lnSpc>
                <a:spcPct val="80000"/>
              </a:lnSpc>
              <a:defRPr/>
            </a:pPr>
            <a:r>
              <a:rPr lang="de-DE" sz="2000" b="1" dirty="0"/>
              <a:t>Gefährdungen durch zu niedrige Isolationswiderstandswerte </a:t>
            </a:r>
          </a:p>
          <a:p>
            <a:pPr eaLnBrk="1" hangingPunct="1">
              <a:lnSpc>
                <a:spcPct val="80000"/>
              </a:lnSpc>
              <a:defRPr/>
            </a:pPr>
            <a:r>
              <a:rPr lang="de-DE" sz="2000" dirty="0"/>
              <a:t>Durch Isolationsfehler können unkontrollierte Fehlerströme entstehen, die ausreichend hoch sind, um Menschenleben zu gefährden, Brände auszulösen oder andere Sachschäden hervorzurufen. So entstanden in früheren Jahren oft Brände in der Landwirtschaft, bei denen sich Heu oder andere leicht entflammbare Lagergüter durch Kriechströme - Folge schlechter Isolationswerte - entzündeten.</a:t>
            </a:r>
            <a:endParaRPr lang="de-DE" sz="2000" b="1" dirty="0"/>
          </a:p>
          <a:p>
            <a:pPr eaLnBrk="1" hangingPunct="1">
              <a:lnSpc>
                <a:spcPct val="80000"/>
              </a:lnSpc>
              <a:defRPr/>
            </a:pPr>
            <a:r>
              <a:rPr lang="de-DE" sz="2000" b="1" dirty="0"/>
              <a:t>Überwachung des Isolationszustandes </a:t>
            </a:r>
          </a:p>
          <a:p>
            <a:pPr eaLnBrk="1" hangingPunct="1">
              <a:lnSpc>
                <a:spcPct val="80000"/>
              </a:lnSpc>
              <a:defRPr/>
            </a:pPr>
            <a:r>
              <a:rPr lang="de-DE" sz="2000" dirty="0"/>
              <a:t>Bei Industrieanlagen, die man vor Ausfall schützen will, werden oftmals so genannte Isolationswächter eingesetzt, die eine kontinuierliche Überwachung des Isolationswiderstandes ermöglichen. Unterschreitet dieser einen bestimmten Wert, so werden Störmeldungen abgegeben und eventuell Anlagenteile abgeschaltet. Auch bei anderen Anlagen sollten zur Sicherheit regelmäßig Isolationsmessungen durchgeführt werden.</a:t>
            </a:r>
          </a:p>
          <a:p>
            <a:pPr eaLnBrk="1" hangingPunct="1">
              <a:lnSpc>
                <a:spcPct val="80000"/>
              </a:lnSpc>
              <a:defRPr/>
            </a:pPr>
            <a:endParaRPr lang="de-DE" sz="2000" dirty="0"/>
          </a:p>
        </p:txBody>
      </p:sp>
      <p:sp>
        <p:nvSpPr>
          <p:cNvPr id="53252" name="Rectangle 4">
            <a:extLst>
              <a:ext uri="{FF2B5EF4-FFF2-40B4-BE49-F238E27FC236}">
                <a16:creationId xmlns:a16="http://schemas.microsoft.com/office/drawing/2014/main" id="{16C6CB65-7A6F-66C5-EB5B-6DB9D2B55426}"/>
              </a:ext>
            </a:extLst>
          </p:cNvPr>
          <p:cNvSpPr>
            <a:spLocks noGrp="1" noChangeArrowheads="1"/>
          </p:cNvSpPr>
          <p:nvPr>
            <p:ph type="title"/>
          </p:nvPr>
        </p:nvSpPr>
        <p:spPr>
          <a:xfrm>
            <a:off x="1619250" y="404813"/>
            <a:ext cx="5761038" cy="503237"/>
          </a:xfrm>
        </p:spPr>
        <p:txBody>
          <a:bodyPr/>
          <a:lstStyle/>
          <a:p>
            <a:pPr eaLnBrk="1" hangingPunct="1">
              <a:defRPr/>
            </a:pPr>
            <a:r>
              <a:rPr lang="de-DE" sz="4000"/>
              <a:t>1. Isolationmessung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a:extLst>
              <a:ext uri="{FF2B5EF4-FFF2-40B4-BE49-F238E27FC236}">
                <a16:creationId xmlns:a16="http://schemas.microsoft.com/office/drawing/2014/main" id="{31409B83-437A-147E-390E-53A14B33A67E}"/>
              </a:ext>
            </a:extLst>
          </p:cNvPr>
          <p:cNvSpPr>
            <a:spLocks noGrp="1"/>
          </p:cNvSpPr>
          <p:nvPr>
            <p:ph type="dt" sz="quarter" idx="10"/>
          </p:nvPr>
        </p:nvSpPr>
        <p:spPr/>
        <p:txBody>
          <a:bodyPr/>
          <a:lstStyle/>
          <a:p>
            <a:pPr>
              <a:defRPr/>
            </a:pPr>
            <a:fld id="{5D1D17B3-E1CB-43C3-9B5A-0AFD19DE8890}" type="datetime1">
              <a:rPr lang="de-DE"/>
              <a:pPr>
                <a:defRPr/>
              </a:pPr>
              <a:t>13.09.2022</a:t>
            </a:fld>
            <a:endParaRPr lang="de-DE"/>
          </a:p>
        </p:txBody>
      </p:sp>
      <p:pic>
        <p:nvPicPr>
          <p:cNvPr id="48131" name="Picture 5">
            <a:extLst>
              <a:ext uri="{FF2B5EF4-FFF2-40B4-BE49-F238E27FC236}">
                <a16:creationId xmlns:a16="http://schemas.microsoft.com/office/drawing/2014/main" id="{022C9050-8D8F-E712-E7C1-D394B3D48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268413"/>
            <a:ext cx="41624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32" name="Picture 6">
            <a:extLst>
              <a:ext uri="{FF2B5EF4-FFF2-40B4-BE49-F238E27FC236}">
                <a16:creationId xmlns:a16="http://schemas.microsoft.com/office/drawing/2014/main" id="{A2854627-B9FE-7D2F-5C9D-3D9B47560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37385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9" name="Rectangle 7">
            <a:extLst>
              <a:ext uri="{FF2B5EF4-FFF2-40B4-BE49-F238E27FC236}">
                <a16:creationId xmlns:a16="http://schemas.microsoft.com/office/drawing/2014/main" id="{54F35C80-CC5B-19BE-0965-4CFA4805189F}"/>
              </a:ext>
            </a:extLst>
          </p:cNvPr>
          <p:cNvSpPr>
            <a:spLocks noGrp="1" noChangeArrowheads="1"/>
          </p:cNvSpPr>
          <p:nvPr>
            <p:ph type="title"/>
          </p:nvPr>
        </p:nvSpPr>
        <p:spPr/>
        <p:txBody>
          <a:bodyPr/>
          <a:lstStyle/>
          <a:p>
            <a:pPr eaLnBrk="1" hangingPunct="1">
              <a:defRPr/>
            </a:pPr>
            <a:r>
              <a:rPr lang="de-DE"/>
              <a:t>4. Der Aufbau eines Automaten</a:t>
            </a:r>
          </a:p>
        </p:txBody>
      </p:sp>
      <p:pic>
        <p:nvPicPr>
          <p:cNvPr id="48134" name="Picture 11" descr="Transparenter Leitungsschutzschalter">
            <a:hlinkClick r:id="rId4" tooltip="Transparenter Leitungsschutzschalter"/>
            <a:extLst>
              <a:ext uri="{FF2B5EF4-FFF2-40B4-BE49-F238E27FC236}">
                <a16:creationId xmlns:a16="http://schemas.microsoft.com/office/drawing/2014/main" id="{5174CCF6-9B44-E6BA-244A-484255CBF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5373688"/>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6FAF158-F7FB-1D49-58E4-754E2CF2AEB7}"/>
              </a:ext>
            </a:extLst>
          </p:cNvPr>
          <p:cNvSpPr>
            <a:spLocks noGrp="1"/>
          </p:cNvSpPr>
          <p:nvPr>
            <p:ph type="dt" sz="quarter" idx="10"/>
          </p:nvPr>
        </p:nvSpPr>
        <p:spPr/>
        <p:txBody>
          <a:bodyPr/>
          <a:lstStyle/>
          <a:p>
            <a:pPr>
              <a:defRPr/>
            </a:pPr>
            <a:fld id="{A6A7C098-DD4A-4047-BFF7-D129997B9664}" type="datetime1">
              <a:rPr lang="de-DE"/>
              <a:pPr>
                <a:defRPr/>
              </a:pPr>
              <a:t>13.09.2022</a:t>
            </a:fld>
            <a:endParaRPr lang="de-DE"/>
          </a:p>
        </p:txBody>
      </p:sp>
      <p:sp>
        <p:nvSpPr>
          <p:cNvPr id="75778" name="Rectangle 2">
            <a:extLst>
              <a:ext uri="{FF2B5EF4-FFF2-40B4-BE49-F238E27FC236}">
                <a16:creationId xmlns:a16="http://schemas.microsoft.com/office/drawing/2014/main" id="{72699992-E125-41BF-DC65-507CE31725A3}"/>
              </a:ext>
            </a:extLst>
          </p:cNvPr>
          <p:cNvSpPr>
            <a:spLocks noGrp="1" noChangeArrowheads="1"/>
          </p:cNvSpPr>
          <p:nvPr>
            <p:ph type="title"/>
          </p:nvPr>
        </p:nvSpPr>
        <p:spPr>
          <a:xfrm>
            <a:off x="468313" y="0"/>
            <a:ext cx="8229600" cy="865188"/>
          </a:xfrm>
        </p:spPr>
        <p:txBody>
          <a:bodyPr/>
          <a:lstStyle/>
          <a:p>
            <a:pPr eaLnBrk="1" hangingPunct="1">
              <a:defRPr/>
            </a:pPr>
            <a:r>
              <a:rPr lang="de-DE"/>
              <a:t>Kennlinie eines Automaten</a:t>
            </a:r>
          </a:p>
        </p:txBody>
      </p:sp>
      <p:pic>
        <p:nvPicPr>
          <p:cNvPr id="49156" name="Picture 6">
            <a:extLst>
              <a:ext uri="{FF2B5EF4-FFF2-40B4-BE49-F238E27FC236}">
                <a16:creationId xmlns:a16="http://schemas.microsoft.com/office/drawing/2014/main" id="{5810CB5C-70FF-560A-EDFB-52F95022C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933450"/>
            <a:ext cx="5680075"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DB59EE51-8FD0-72C2-5CC8-45BCAC85B047}"/>
              </a:ext>
            </a:extLst>
          </p:cNvPr>
          <p:cNvSpPr>
            <a:spLocks noGrp="1"/>
          </p:cNvSpPr>
          <p:nvPr>
            <p:ph type="dt" sz="quarter" idx="10"/>
          </p:nvPr>
        </p:nvSpPr>
        <p:spPr/>
        <p:txBody>
          <a:bodyPr/>
          <a:lstStyle/>
          <a:p>
            <a:pPr>
              <a:defRPr/>
            </a:pPr>
            <a:fld id="{1830BE14-DF53-42EC-971E-730B2AA5C820}" type="datetime1">
              <a:rPr lang="de-DE"/>
              <a:pPr>
                <a:defRPr/>
              </a:pPr>
              <a:t>13.09.2022</a:t>
            </a:fld>
            <a:endParaRPr lang="de-DE"/>
          </a:p>
        </p:txBody>
      </p:sp>
      <p:sp>
        <p:nvSpPr>
          <p:cNvPr id="76802" name="Rectangle 2">
            <a:extLst>
              <a:ext uri="{FF2B5EF4-FFF2-40B4-BE49-F238E27FC236}">
                <a16:creationId xmlns:a16="http://schemas.microsoft.com/office/drawing/2014/main" id="{82C6FBCB-1A70-F1F4-7211-54B00B60BE52}"/>
              </a:ext>
            </a:extLst>
          </p:cNvPr>
          <p:cNvSpPr>
            <a:spLocks noGrp="1" noChangeArrowheads="1"/>
          </p:cNvSpPr>
          <p:nvPr>
            <p:ph type="title"/>
          </p:nvPr>
        </p:nvSpPr>
        <p:spPr/>
        <p:txBody>
          <a:bodyPr/>
          <a:lstStyle/>
          <a:p>
            <a:pPr eaLnBrk="1" hangingPunct="1">
              <a:defRPr/>
            </a:pPr>
            <a:r>
              <a:rPr lang="de-DE"/>
              <a:t>Auslösecharakteristik</a:t>
            </a:r>
          </a:p>
        </p:txBody>
      </p:sp>
      <p:pic>
        <p:nvPicPr>
          <p:cNvPr id="50180" name="Picture 5">
            <a:extLst>
              <a:ext uri="{FF2B5EF4-FFF2-40B4-BE49-F238E27FC236}">
                <a16:creationId xmlns:a16="http://schemas.microsoft.com/office/drawing/2014/main" id="{6E628527-CBCB-8B0B-C373-ECE94F650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54392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6807" name="Rectangle 7">
            <a:extLst>
              <a:ext uri="{FF2B5EF4-FFF2-40B4-BE49-F238E27FC236}">
                <a16:creationId xmlns:a16="http://schemas.microsoft.com/office/drawing/2014/main" id="{EFD6E1CE-AAA0-58F5-8B56-A0F23C0EBFB0}"/>
              </a:ext>
            </a:extLst>
          </p:cNvPr>
          <p:cNvSpPr>
            <a:spLocks noGrp="1" noChangeArrowheads="1"/>
          </p:cNvSpPr>
          <p:nvPr>
            <p:ph type="body" idx="1"/>
          </p:nvPr>
        </p:nvSpPr>
        <p:spPr>
          <a:xfrm>
            <a:off x="539750" y="5229225"/>
            <a:ext cx="8280400" cy="965200"/>
          </a:xfrm>
        </p:spPr>
        <p:txBody>
          <a:bodyPr/>
          <a:lstStyle/>
          <a:p>
            <a:pPr eaLnBrk="1" hangingPunct="1">
              <a:lnSpc>
                <a:spcPct val="80000"/>
              </a:lnSpc>
              <a:defRPr/>
            </a:pPr>
            <a:r>
              <a:rPr lang="de-DE" sz="2000" b="1" dirty="0"/>
              <a:t>Historie</a:t>
            </a:r>
          </a:p>
          <a:p>
            <a:pPr eaLnBrk="1" hangingPunct="1">
              <a:lnSpc>
                <a:spcPct val="80000"/>
              </a:lnSpc>
              <a:buFont typeface="Wingdings" panose="05000000000000000000" pitchFamily="2" charset="2"/>
              <a:buNone/>
              <a:defRPr/>
            </a:pPr>
            <a:r>
              <a:rPr lang="de-DE" sz="2000" dirty="0"/>
              <a:t>	Im Jahr 1924 erhielt Hugo Stotz die Patentschrift für die Erfindung des Leitungsschutzschalters.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5041CB2D-5CD3-BD38-4BE5-9A31460ED2B1}"/>
              </a:ext>
            </a:extLst>
          </p:cNvPr>
          <p:cNvSpPr>
            <a:spLocks noGrp="1"/>
          </p:cNvSpPr>
          <p:nvPr>
            <p:ph type="dt" sz="quarter" idx="10"/>
          </p:nvPr>
        </p:nvSpPr>
        <p:spPr/>
        <p:txBody>
          <a:bodyPr/>
          <a:lstStyle/>
          <a:p>
            <a:pPr>
              <a:defRPr/>
            </a:pPr>
            <a:fld id="{EB6A8813-05FC-4F1F-A46F-42EF740A3D8A}" type="datetime1">
              <a:rPr lang="de-DE"/>
              <a:pPr>
                <a:defRPr/>
              </a:pPr>
              <a:t>13.09.2022</a:t>
            </a:fld>
            <a:endParaRPr lang="de-DE"/>
          </a:p>
        </p:txBody>
      </p:sp>
      <p:sp>
        <p:nvSpPr>
          <p:cNvPr id="77826" name="Rectangle 2">
            <a:extLst>
              <a:ext uri="{FF2B5EF4-FFF2-40B4-BE49-F238E27FC236}">
                <a16:creationId xmlns:a16="http://schemas.microsoft.com/office/drawing/2014/main" id="{66D1BB3C-C266-010A-7C22-9B16864B8AD9}"/>
              </a:ext>
            </a:extLst>
          </p:cNvPr>
          <p:cNvSpPr>
            <a:spLocks noGrp="1" noChangeArrowheads="1"/>
          </p:cNvSpPr>
          <p:nvPr>
            <p:ph type="title"/>
          </p:nvPr>
        </p:nvSpPr>
        <p:spPr>
          <a:xfrm>
            <a:off x="468313" y="0"/>
            <a:ext cx="8229600" cy="871538"/>
          </a:xfrm>
        </p:spPr>
        <p:txBody>
          <a:bodyPr/>
          <a:lstStyle/>
          <a:p>
            <a:pPr eaLnBrk="1" hangingPunct="1">
              <a:defRPr/>
            </a:pPr>
            <a:r>
              <a:rPr lang="de-DE" sz="3200"/>
              <a:t>Welche Werte sind beim Messen erlaubt.</a:t>
            </a:r>
          </a:p>
        </p:txBody>
      </p:sp>
      <p:pic>
        <p:nvPicPr>
          <p:cNvPr id="51204" name="Picture 4">
            <a:extLst>
              <a:ext uri="{FF2B5EF4-FFF2-40B4-BE49-F238E27FC236}">
                <a16:creationId xmlns:a16="http://schemas.microsoft.com/office/drawing/2014/main" id="{9D578A0F-6432-BCB1-50A5-989A9A8BD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692150"/>
            <a:ext cx="47498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05" name="Picture 5">
            <a:extLst>
              <a:ext uri="{FF2B5EF4-FFF2-40B4-BE49-F238E27FC236}">
                <a16:creationId xmlns:a16="http://schemas.microsoft.com/office/drawing/2014/main" id="{F9012202-BADF-1356-9C12-82EBC0C29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428466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132CD79-3119-8D45-6401-FEE683CFDD13}"/>
              </a:ext>
            </a:extLst>
          </p:cNvPr>
          <p:cNvSpPr>
            <a:spLocks noGrp="1"/>
          </p:cNvSpPr>
          <p:nvPr>
            <p:ph type="dt" sz="quarter" idx="10"/>
          </p:nvPr>
        </p:nvSpPr>
        <p:spPr/>
        <p:txBody>
          <a:bodyPr/>
          <a:lstStyle/>
          <a:p>
            <a:pPr>
              <a:defRPr/>
            </a:pPr>
            <a:fld id="{3442D8B7-CFB0-4FAA-8622-030D3359DBC8}" type="datetime1">
              <a:rPr lang="de-DE"/>
              <a:pPr>
                <a:defRPr/>
              </a:pPr>
              <a:t>13.09.2022</a:t>
            </a:fld>
            <a:endParaRPr lang="de-DE"/>
          </a:p>
        </p:txBody>
      </p:sp>
      <p:sp>
        <p:nvSpPr>
          <p:cNvPr id="79878" name="Rectangle 6">
            <a:extLst>
              <a:ext uri="{FF2B5EF4-FFF2-40B4-BE49-F238E27FC236}">
                <a16:creationId xmlns:a16="http://schemas.microsoft.com/office/drawing/2014/main" id="{A7750C63-44B0-B678-D8D5-96C970692BEB}"/>
              </a:ext>
            </a:extLst>
          </p:cNvPr>
          <p:cNvSpPr>
            <a:spLocks noGrp="1" noChangeArrowheads="1"/>
          </p:cNvSpPr>
          <p:nvPr>
            <p:ph type="title"/>
          </p:nvPr>
        </p:nvSpPr>
        <p:spPr/>
        <p:txBody>
          <a:bodyPr/>
          <a:lstStyle/>
          <a:p>
            <a:pPr eaLnBrk="1" hangingPunct="1">
              <a:defRPr/>
            </a:pPr>
            <a:r>
              <a:rPr lang="de-DE" dirty="0"/>
              <a:t>Das Praktische messen.</a:t>
            </a:r>
          </a:p>
        </p:txBody>
      </p:sp>
      <p:sp>
        <p:nvSpPr>
          <p:cNvPr id="79879" name="Rectangle 7">
            <a:extLst>
              <a:ext uri="{FF2B5EF4-FFF2-40B4-BE49-F238E27FC236}">
                <a16:creationId xmlns:a16="http://schemas.microsoft.com/office/drawing/2014/main" id="{2C09BEE7-BA27-C340-9812-6DDE4771E916}"/>
              </a:ext>
            </a:extLst>
          </p:cNvPr>
          <p:cNvSpPr>
            <a:spLocks noGrp="1" noChangeArrowheads="1"/>
          </p:cNvSpPr>
          <p:nvPr>
            <p:ph type="body" idx="1"/>
          </p:nvPr>
        </p:nvSpPr>
        <p:spPr/>
        <p:txBody>
          <a:bodyPr/>
          <a:lstStyle/>
          <a:p>
            <a:pPr eaLnBrk="1" hangingPunct="1">
              <a:defRPr/>
            </a:pPr>
            <a:r>
              <a:rPr lang="de-DE" dirty="0"/>
              <a:t>Wir messen mit unserem Messgerät.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1368215-7539-A41A-2AE7-97B087A2C1E0}"/>
              </a:ext>
            </a:extLst>
          </p:cNvPr>
          <p:cNvSpPr>
            <a:spLocks noGrp="1"/>
          </p:cNvSpPr>
          <p:nvPr>
            <p:ph type="dt" sz="quarter" idx="10"/>
          </p:nvPr>
        </p:nvSpPr>
        <p:spPr/>
        <p:txBody>
          <a:bodyPr/>
          <a:lstStyle/>
          <a:p>
            <a:pPr>
              <a:defRPr/>
            </a:pPr>
            <a:fld id="{C7B01DE3-FA04-49C4-B633-8463BB3D8494}" type="datetime1">
              <a:rPr lang="de-DE"/>
              <a:pPr>
                <a:defRPr/>
              </a:pPr>
              <a:t>13.09.2022</a:t>
            </a:fld>
            <a:endParaRPr lang="de-DE"/>
          </a:p>
        </p:txBody>
      </p:sp>
      <p:sp>
        <p:nvSpPr>
          <p:cNvPr id="84994" name="Rectangle 2">
            <a:extLst>
              <a:ext uri="{FF2B5EF4-FFF2-40B4-BE49-F238E27FC236}">
                <a16:creationId xmlns:a16="http://schemas.microsoft.com/office/drawing/2014/main" id="{1D799663-9D94-53FC-5443-48B417B809D2}"/>
              </a:ext>
            </a:extLst>
          </p:cNvPr>
          <p:cNvSpPr>
            <a:spLocks noGrp="1" noChangeArrowheads="1"/>
          </p:cNvSpPr>
          <p:nvPr>
            <p:ph type="title"/>
          </p:nvPr>
        </p:nvSpPr>
        <p:spPr/>
        <p:txBody>
          <a:bodyPr/>
          <a:lstStyle/>
          <a:p>
            <a:pPr eaLnBrk="1" hangingPunct="1">
              <a:defRPr/>
            </a:pPr>
            <a:r>
              <a:rPr lang="de-DE" dirty="0"/>
              <a:t>6. Baustromkasten</a:t>
            </a:r>
          </a:p>
        </p:txBody>
      </p:sp>
      <p:sp>
        <p:nvSpPr>
          <p:cNvPr id="84995" name="Rectangle 3">
            <a:extLst>
              <a:ext uri="{FF2B5EF4-FFF2-40B4-BE49-F238E27FC236}">
                <a16:creationId xmlns:a16="http://schemas.microsoft.com/office/drawing/2014/main" id="{45B815C2-5AB8-0B7E-A7D4-C0DEABEEC9A3}"/>
              </a:ext>
            </a:extLst>
          </p:cNvPr>
          <p:cNvSpPr>
            <a:spLocks noGrp="1" noChangeArrowheads="1"/>
          </p:cNvSpPr>
          <p:nvPr>
            <p:ph type="body" idx="1"/>
          </p:nvPr>
        </p:nvSpPr>
        <p:spPr/>
        <p:txBody>
          <a:bodyPr/>
          <a:lstStyle/>
          <a:p>
            <a:pPr eaLnBrk="1" hangingPunct="1">
              <a:defRPr/>
            </a:pPr>
            <a:r>
              <a:rPr lang="de-DE" sz="2000" dirty="0"/>
              <a:t>Da der Baustromkasten meistens auf Baustellen aufgestellt wird, gilt hier besondere Vorsicht. Der Erdungswiederstand sollte gemessen werden, da mit dem Erdungsstab keine Garantie gegeben ist, ob die Werte auch passen. Es kann sein, das ein zweiter Erdungsstab gesetzt werden muss, da bei einem Erdungsstab alleine der Wiederstand zu hoch sein kann. Alle Personen sind darauf hinzuweisen, das der Erdungsstab nicht ohne Rücksprache mit einem Fachpersonal versetzt werden darf.</a:t>
            </a:r>
            <a:br>
              <a:rPr lang="de-DE" sz="2000" dirty="0"/>
            </a:br>
            <a:r>
              <a:rPr lang="de-DE" sz="2000" dirty="0"/>
              <a:t>Bilder vom Erdungsstab machen für die Dokumentation.</a:t>
            </a:r>
            <a:br>
              <a:rPr lang="de-DE" sz="2000" dirty="0"/>
            </a:br>
            <a:r>
              <a:rPr lang="de-DE" sz="2000" dirty="0"/>
              <a:t>Sollte ein Arbeiter den Erdungsstab mal versetzen.</a:t>
            </a:r>
          </a:p>
          <a:p>
            <a:pPr eaLnBrk="1" hangingPunct="1">
              <a:buFont typeface="Wingdings" panose="05000000000000000000" pitchFamily="2" charset="2"/>
              <a:buNone/>
              <a:defRPr/>
            </a:pPr>
            <a:endParaRPr lang="de-DE" sz="2000" dirty="0"/>
          </a:p>
          <a:p>
            <a:pPr eaLnBrk="1" hangingPunct="1">
              <a:buFont typeface="Wingdings" panose="05000000000000000000" pitchFamily="2" charset="2"/>
              <a:buNone/>
              <a:defRPr/>
            </a:pPr>
            <a:r>
              <a:rPr lang="de-DE" sz="2000" dirty="0"/>
              <a:t>	Täglich sollte die Prüftaste betätigt werden.</a:t>
            </a:r>
            <a:br>
              <a:rPr lang="de-DE" sz="2000" dirty="0"/>
            </a:br>
            <a:r>
              <a:rPr lang="de-DE" sz="2000" dirty="0"/>
              <a:t>Alle 4 Wochen muss die Anlage gemessen werden.</a:t>
            </a:r>
          </a:p>
          <a:p>
            <a:pPr eaLnBrk="1" hangingPunct="1">
              <a:buFont typeface="Wingdings" panose="05000000000000000000" pitchFamily="2" charset="2"/>
              <a:buNone/>
              <a:defRPr/>
            </a:pPr>
            <a:r>
              <a:rPr lang="de-DE" sz="2000" dirty="0"/>
              <a:t>	Nur RCD mit Frostzeichen und I∆ 0,03A einbauen.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3719F0C-A221-2F46-A608-9D68B19EC0A4}"/>
              </a:ext>
            </a:extLst>
          </p:cNvPr>
          <p:cNvSpPr>
            <a:spLocks noGrp="1"/>
          </p:cNvSpPr>
          <p:nvPr>
            <p:ph type="dt" sz="quarter" idx="10"/>
          </p:nvPr>
        </p:nvSpPr>
        <p:spPr/>
        <p:txBody>
          <a:bodyPr/>
          <a:lstStyle/>
          <a:p>
            <a:pPr>
              <a:defRPr/>
            </a:pPr>
            <a:fld id="{C7B01DE3-FA04-49C4-B633-8463BB3D8494}" type="datetime1">
              <a:rPr lang="de-DE"/>
              <a:pPr>
                <a:defRPr/>
              </a:pPr>
              <a:t>13.09.2022</a:t>
            </a:fld>
            <a:endParaRPr lang="de-DE"/>
          </a:p>
        </p:txBody>
      </p:sp>
      <p:sp>
        <p:nvSpPr>
          <p:cNvPr id="84994" name="Rectangle 2">
            <a:extLst>
              <a:ext uri="{FF2B5EF4-FFF2-40B4-BE49-F238E27FC236}">
                <a16:creationId xmlns:a16="http://schemas.microsoft.com/office/drawing/2014/main" id="{17781FCE-F9E2-3BFE-9C95-D27D0456B3AA}"/>
              </a:ext>
            </a:extLst>
          </p:cNvPr>
          <p:cNvSpPr>
            <a:spLocks noGrp="1" noChangeArrowheads="1"/>
          </p:cNvSpPr>
          <p:nvPr>
            <p:ph type="title"/>
          </p:nvPr>
        </p:nvSpPr>
        <p:spPr/>
        <p:txBody>
          <a:bodyPr/>
          <a:lstStyle/>
          <a:p>
            <a:pPr eaLnBrk="1" hangingPunct="1">
              <a:defRPr/>
            </a:pPr>
            <a:r>
              <a:rPr lang="de-DE" dirty="0"/>
              <a:t>7. Zum Nachdenken</a:t>
            </a:r>
          </a:p>
        </p:txBody>
      </p:sp>
      <p:sp>
        <p:nvSpPr>
          <p:cNvPr id="84995" name="Rectangle 3">
            <a:extLst>
              <a:ext uri="{FF2B5EF4-FFF2-40B4-BE49-F238E27FC236}">
                <a16:creationId xmlns:a16="http://schemas.microsoft.com/office/drawing/2014/main" id="{8E945456-8181-DC12-8EB5-3C9742246918}"/>
              </a:ext>
            </a:extLst>
          </p:cNvPr>
          <p:cNvSpPr>
            <a:spLocks noGrp="1" noChangeArrowheads="1"/>
          </p:cNvSpPr>
          <p:nvPr>
            <p:ph type="body" idx="1"/>
          </p:nvPr>
        </p:nvSpPr>
        <p:spPr>
          <a:xfrm>
            <a:off x="457200" y="1412875"/>
            <a:ext cx="8229600" cy="604838"/>
          </a:xfrm>
        </p:spPr>
        <p:txBody>
          <a:bodyPr/>
          <a:lstStyle/>
          <a:p>
            <a:pPr eaLnBrk="1" hangingPunct="1">
              <a:defRPr/>
            </a:pPr>
            <a:r>
              <a:rPr lang="de-DE" sz="2000" dirty="0"/>
              <a:t>Leitungsbruch bei Neutralleiter. 2 Verbraucher in Reihe bei 400V. Dadurch kann es zu Zerstörung der Geräte kommen.</a:t>
            </a:r>
          </a:p>
        </p:txBody>
      </p:sp>
      <p:pic>
        <p:nvPicPr>
          <p:cNvPr id="54277" name="Grafik 2">
            <a:extLst>
              <a:ext uri="{FF2B5EF4-FFF2-40B4-BE49-F238E27FC236}">
                <a16:creationId xmlns:a16="http://schemas.microsoft.com/office/drawing/2014/main" id="{7D4CA5C5-62DD-C79B-3848-E03DBB397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2449513"/>
            <a:ext cx="646112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1F0A031-176B-59A1-7F16-4B4DB698BEC1}"/>
              </a:ext>
            </a:extLst>
          </p:cNvPr>
          <p:cNvSpPr>
            <a:spLocks noGrp="1"/>
          </p:cNvSpPr>
          <p:nvPr>
            <p:ph type="dt" sz="quarter" idx="10"/>
          </p:nvPr>
        </p:nvSpPr>
        <p:spPr/>
        <p:txBody>
          <a:bodyPr/>
          <a:lstStyle/>
          <a:p>
            <a:pPr>
              <a:defRPr/>
            </a:pPr>
            <a:fld id="{C7B01DE3-FA04-49C4-B633-8463BB3D8494}" type="datetime1">
              <a:rPr lang="de-DE"/>
              <a:pPr>
                <a:defRPr/>
              </a:pPr>
              <a:t>13.09.2022</a:t>
            </a:fld>
            <a:endParaRPr lang="de-DE"/>
          </a:p>
        </p:txBody>
      </p:sp>
      <p:sp>
        <p:nvSpPr>
          <p:cNvPr id="84994" name="Rectangle 2">
            <a:extLst>
              <a:ext uri="{FF2B5EF4-FFF2-40B4-BE49-F238E27FC236}">
                <a16:creationId xmlns:a16="http://schemas.microsoft.com/office/drawing/2014/main" id="{5BB81D6E-1CCA-081F-83A9-DF63027BA9BB}"/>
              </a:ext>
            </a:extLst>
          </p:cNvPr>
          <p:cNvSpPr>
            <a:spLocks noGrp="1" noChangeArrowheads="1"/>
          </p:cNvSpPr>
          <p:nvPr>
            <p:ph type="title"/>
          </p:nvPr>
        </p:nvSpPr>
        <p:spPr/>
        <p:txBody>
          <a:bodyPr/>
          <a:lstStyle/>
          <a:p>
            <a:pPr eaLnBrk="1" hangingPunct="1">
              <a:defRPr/>
            </a:pPr>
            <a:r>
              <a:rPr lang="de-DE" dirty="0"/>
              <a:t>7. Zum Nachdenken</a:t>
            </a:r>
          </a:p>
        </p:txBody>
      </p:sp>
      <p:sp>
        <p:nvSpPr>
          <p:cNvPr id="84995" name="Rectangle 3">
            <a:extLst>
              <a:ext uri="{FF2B5EF4-FFF2-40B4-BE49-F238E27FC236}">
                <a16:creationId xmlns:a16="http://schemas.microsoft.com/office/drawing/2014/main" id="{4DF6B783-CE40-FCBF-A153-E06B79743964}"/>
              </a:ext>
            </a:extLst>
          </p:cNvPr>
          <p:cNvSpPr>
            <a:spLocks noGrp="1" noChangeArrowheads="1"/>
          </p:cNvSpPr>
          <p:nvPr>
            <p:ph type="body" idx="1"/>
          </p:nvPr>
        </p:nvSpPr>
        <p:spPr>
          <a:xfrm>
            <a:off x="457200" y="1412875"/>
            <a:ext cx="8229600" cy="604838"/>
          </a:xfrm>
        </p:spPr>
        <p:txBody>
          <a:bodyPr/>
          <a:lstStyle/>
          <a:p>
            <a:pPr eaLnBrk="1" hangingPunct="1">
              <a:defRPr/>
            </a:pPr>
            <a:r>
              <a:rPr lang="de-DE" sz="2000" dirty="0"/>
              <a:t>Leitungsbruch bei Neutralleiter. Steckdose mit Brücke. Über die Glühbirne kommt Spannung auf den Schutzkontakt bei der Steckdose.</a:t>
            </a:r>
          </a:p>
        </p:txBody>
      </p:sp>
      <p:pic>
        <p:nvPicPr>
          <p:cNvPr id="55301" name="Grafik 4">
            <a:extLst>
              <a:ext uri="{FF2B5EF4-FFF2-40B4-BE49-F238E27FC236}">
                <a16:creationId xmlns:a16="http://schemas.microsoft.com/office/drawing/2014/main" id="{1CA522F6-0B0A-352C-6659-642C2B1D5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459038"/>
            <a:ext cx="64516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48DE8BC-ED19-F656-5191-00375354D875}"/>
              </a:ext>
            </a:extLst>
          </p:cNvPr>
          <p:cNvSpPr>
            <a:spLocks noGrp="1"/>
          </p:cNvSpPr>
          <p:nvPr>
            <p:ph type="dt" sz="quarter" idx="10"/>
          </p:nvPr>
        </p:nvSpPr>
        <p:spPr/>
        <p:txBody>
          <a:bodyPr/>
          <a:lstStyle/>
          <a:p>
            <a:pPr>
              <a:defRPr/>
            </a:pPr>
            <a:fld id="{C7B01DE3-FA04-49C4-B633-8463BB3D8494}" type="datetime1">
              <a:rPr lang="de-DE"/>
              <a:pPr>
                <a:defRPr/>
              </a:pPr>
              <a:t>13.09.2022</a:t>
            </a:fld>
            <a:endParaRPr lang="de-DE"/>
          </a:p>
        </p:txBody>
      </p:sp>
      <p:sp>
        <p:nvSpPr>
          <p:cNvPr id="84994" name="Rectangle 2">
            <a:extLst>
              <a:ext uri="{FF2B5EF4-FFF2-40B4-BE49-F238E27FC236}">
                <a16:creationId xmlns:a16="http://schemas.microsoft.com/office/drawing/2014/main" id="{3230AB64-50AD-BBA1-FCC1-ED3A792991DB}"/>
              </a:ext>
            </a:extLst>
          </p:cNvPr>
          <p:cNvSpPr>
            <a:spLocks noGrp="1" noChangeArrowheads="1"/>
          </p:cNvSpPr>
          <p:nvPr>
            <p:ph type="title"/>
          </p:nvPr>
        </p:nvSpPr>
        <p:spPr/>
        <p:txBody>
          <a:bodyPr/>
          <a:lstStyle/>
          <a:p>
            <a:pPr eaLnBrk="1" hangingPunct="1">
              <a:defRPr/>
            </a:pPr>
            <a:r>
              <a:rPr lang="de-DE" dirty="0"/>
              <a:t>7. Zum Nachdenken</a:t>
            </a:r>
          </a:p>
        </p:txBody>
      </p:sp>
      <p:sp>
        <p:nvSpPr>
          <p:cNvPr id="84995" name="Rectangle 3">
            <a:extLst>
              <a:ext uri="{FF2B5EF4-FFF2-40B4-BE49-F238E27FC236}">
                <a16:creationId xmlns:a16="http://schemas.microsoft.com/office/drawing/2014/main" id="{D2B2EC65-19D9-1DEE-E842-D3668660C842}"/>
              </a:ext>
            </a:extLst>
          </p:cNvPr>
          <p:cNvSpPr>
            <a:spLocks noGrp="1" noChangeArrowheads="1"/>
          </p:cNvSpPr>
          <p:nvPr>
            <p:ph type="body" idx="1"/>
          </p:nvPr>
        </p:nvSpPr>
        <p:spPr>
          <a:xfrm>
            <a:off x="457200" y="1412875"/>
            <a:ext cx="8229600" cy="604838"/>
          </a:xfrm>
        </p:spPr>
        <p:txBody>
          <a:bodyPr/>
          <a:lstStyle/>
          <a:p>
            <a:pPr eaLnBrk="1" hangingPunct="1">
              <a:defRPr/>
            </a:pPr>
            <a:r>
              <a:rPr lang="de-DE" sz="2000" dirty="0"/>
              <a:t>Leitungsbruch bei Energieversorger Neutralleiter. Steckdose mit Brücke. Vom Haus1 &amp; Haus2 usw. fließt der Neutralleiterstrom über die Erde Haus1 ab. Im Haus1 ist bei N eine Überlast.</a:t>
            </a:r>
          </a:p>
        </p:txBody>
      </p:sp>
      <p:pic>
        <p:nvPicPr>
          <p:cNvPr id="56325" name="Grafik 6">
            <a:extLst>
              <a:ext uri="{FF2B5EF4-FFF2-40B4-BE49-F238E27FC236}">
                <a16:creationId xmlns:a16="http://schemas.microsoft.com/office/drawing/2014/main" id="{1F6BEC3A-956A-5F21-3AA8-2D3C18B27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513013"/>
            <a:ext cx="64516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62C99BA-5BD5-C0EE-FF8A-FE1ECDE225DB}"/>
              </a:ext>
            </a:extLst>
          </p:cNvPr>
          <p:cNvSpPr>
            <a:spLocks noGrp="1"/>
          </p:cNvSpPr>
          <p:nvPr>
            <p:ph type="dt" sz="quarter" idx="10"/>
          </p:nvPr>
        </p:nvSpPr>
        <p:spPr/>
        <p:txBody>
          <a:bodyPr/>
          <a:lstStyle/>
          <a:p>
            <a:pPr>
              <a:defRPr/>
            </a:pPr>
            <a:fld id="{C7B01DE3-FA04-49C4-B633-8463BB3D8494}" type="datetime1">
              <a:rPr lang="de-DE"/>
              <a:pPr>
                <a:defRPr/>
              </a:pPr>
              <a:t>13.09.2022</a:t>
            </a:fld>
            <a:endParaRPr lang="de-DE"/>
          </a:p>
        </p:txBody>
      </p:sp>
      <p:sp>
        <p:nvSpPr>
          <p:cNvPr id="84994" name="Rectangle 2">
            <a:extLst>
              <a:ext uri="{FF2B5EF4-FFF2-40B4-BE49-F238E27FC236}">
                <a16:creationId xmlns:a16="http://schemas.microsoft.com/office/drawing/2014/main" id="{F80BD606-4200-8127-71E0-D1A1012B7897}"/>
              </a:ext>
            </a:extLst>
          </p:cNvPr>
          <p:cNvSpPr>
            <a:spLocks noGrp="1" noChangeArrowheads="1"/>
          </p:cNvSpPr>
          <p:nvPr>
            <p:ph type="title"/>
          </p:nvPr>
        </p:nvSpPr>
        <p:spPr/>
        <p:txBody>
          <a:bodyPr/>
          <a:lstStyle/>
          <a:p>
            <a:pPr eaLnBrk="1" hangingPunct="1">
              <a:defRPr/>
            </a:pPr>
            <a:r>
              <a:rPr lang="de-DE" dirty="0"/>
              <a:t>7. Zum Nachdenken</a:t>
            </a:r>
          </a:p>
        </p:txBody>
      </p:sp>
      <mc:AlternateContent xmlns:mc="http://schemas.openxmlformats.org/markup-compatibility/2006">
        <mc:Choice xmlns:a14="http://schemas.microsoft.com/office/drawing/2010/main" Requires="a14">
          <p:sp>
            <p:nvSpPr>
              <p:cNvPr id="84995" name="Rectangle 3">
                <a:extLst>
                  <a:ext uri="{FF2B5EF4-FFF2-40B4-BE49-F238E27FC236}">
                    <a16:creationId xmlns:a16="http://schemas.microsoft.com/office/drawing/2014/main" id="{FB394893-2BF5-B1AE-545A-6E71EF5E7B5D}"/>
                  </a:ext>
                </a:extLst>
              </p:cNvPr>
              <p:cNvSpPr>
                <a:spLocks noGrp="1" noChangeArrowheads="1"/>
              </p:cNvSpPr>
              <p:nvPr>
                <p:ph type="body" idx="1"/>
              </p:nvPr>
            </p:nvSpPr>
            <p:spPr>
              <a:xfrm>
                <a:off x="457200" y="1268413"/>
                <a:ext cx="8229600" cy="3240707"/>
              </a:xfrm>
            </p:spPr>
            <p:txBody>
              <a:bodyPr/>
              <a:lstStyle/>
              <a:p>
                <a:pPr eaLnBrk="1" hangingPunct="1">
                  <a:defRPr/>
                </a:pPr>
                <a:r>
                  <a:rPr lang="de-DE" sz="2000" dirty="0"/>
                  <a:t>Sollte in einem Kabel ein Kurzschluss sein zwischen 2 Drähten durch eine Schraube. Dann kann man das Kabel zuerst bei beiden Seiten abklemmen. Dann jeweils an den beiden Enden (Länge1&amp;2) zwischen diesen beiden Drähten die einen Kurzschluss haben eine Niederohmmessung machen. Die Gesamte Kabellänge (Meter) dann messen. Dann mit der Formel eine Seite berechnen. Dann habe ich ungefähr die Stelle wo der </a:t>
                </a:r>
                <a:r>
                  <a:rPr lang="de-DE" sz="2000"/>
                  <a:t>Kurzschluss ist.</a:t>
                </a:r>
                <a:br>
                  <a:rPr lang="de-DE" sz="2000" dirty="0"/>
                </a:br>
                <a:br>
                  <a:rPr lang="de-DE" sz="2000" dirty="0"/>
                </a:br>
                <a14:m>
                  <m:oMath xmlns:m="http://schemas.openxmlformats.org/officeDocument/2006/math">
                    <m:sSub>
                      <m:sSubPr>
                        <m:ctrlPr>
                          <a:rPr lang="de-DE" sz="1200" i="1" smtClean="0">
                            <a:effectLst/>
                            <a:latin typeface="Cambria Math" panose="02040503050406030204" pitchFamily="18" charset="0"/>
                          </a:rPr>
                        </m:ctrlPr>
                      </m:sSubPr>
                      <m:e>
                        <m:r>
                          <a:rPr lang="de-DE" sz="1800" i="1">
                            <a:effectLst/>
                            <a:latin typeface="Cambria Math" panose="02040503050406030204" pitchFamily="18" charset="0"/>
                            <a:ea typeface="Calibri" panose="020F0502020204030204" pitchFamily="34" charset="0"/>
                            <a:cs typeface="Times New Roman" panose="02020603050405020304" pitchFamily="18" charset="0"/>
                          </a:rPr>
                          <m:t>𝐿</m:t>
                        </m:r>
                        <m:r>
                          <a:rPr lang="de-DE" sz="1800" i="1">
                            <a:effectLst/>
                            <a:latin typeface="Cambria Math" panose="02040503050406030204" pitchFamily="18" charset="0"/>
                            <a:ea typeface="Calibri" panose="020F0502020204030204" pitchFamily="34" charset="0"/>
                            <a:cs typeface="Times New Roman" panose="02020603050405020304" pitchFamily="18" charset="0"/>
                          </a:rPr>
                          <m:t>ä</m:t>
                        </m:r>
                        <m:r>
                          <a:rPr lang="de-DE" sz="1800" i="1">
                            <a:effectLst/>
                            <a:latin typeface="Cambria Math" panose="02040503050406030204" pitchFamily="18" charset="0"/>
                            <a:ea typeface="Calibri" panose="020F0502020204030204" pitchFamily="34" charset="0"/>
                            <a:cs typeface="Times New Roman" panose="02020603050405020304" pitchFamily="18" charset="0"/>
                          </a:rPr>
                          <m:t>𝑛𝑔𝑒</m:t>
                        </m:r>
                        <m:r>
                          <a:rPr lang="de-DE" sz="1800" i="1">
                            <a:effectLst/>
                            <a:latin typeface="Cambria Math" panose="02040503050406030204" pitchFamily="18" charset="0"/>
                            <a:ea typeface="Calibri" panose="020F0502020204030204" pitchFamily="34" charset="0"/>
                            <a:cs typeface="Times New Roman" panose="02020603050405020304" pitchFamily="18" charset="0"/>
                          </a:rPr>
                          <m:t>1=</m:t>
                        </m:r>
                        <m:r>
                          <a:rPr lang="de-DE"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de-DE" sz="1800" i="1">
                            <a:effectLst/>
                            <a:latin typeface="Cambria Math" panose="02040503050406030204" pitchFamily="18" charset="0"/>
                            <a:ea typeface="Calibri" panose="020F0502020204030204" pitchFamily="34" charset="0"/>
                            <a:cs typeface="Times New Roman" panose="02020603050405020304" pitchFamily="18" charset="0"/>
                          </a:rPr>
                          <m:t>𝐿</m:t>
                        </m:r>
                        <m:r>
                          <a:rPr lang="de-DE" sz="1800" i="1">
                            <a:effectLst/>
                            <a:latin typeface="Cambria Math" panose="02040503050406030204" pitchFamily="18" charset="0"/>
                            <a:ea typeface="Calibri" panose="020F0502020204030204" pitchFamily="34" charset="0"/>
                            <a:cs typeface="Times New Roman" panose="02020603050405020304" pitchFamily="18" charset="0"/>
                          </a:rPr>
                          <m:t>ä</m:t>
                        </m:r>
                        <m:r>
                          <a:rPr lang="de-DE" sz="1800" i="1">
                            <a:effectLst/>
                            <a:latin typeface="Cambria Math" panose="02040503050406030204" pitchFamily="18" charset="0"/>
                            <a:ea typeface="Calibri" panose="020F0502020204030204" pitchFamily="34" charset="0"/>
                            <a:cs typeface="Times New Roman" panose="02020603050405020304" pitchFamily="18" charset="0"/>
                          </a:rPr>
                          <m:t>𝑛𝑔𝑒</m:t>
                        </m:r>
                        <m:r>
                          <a:rPr lang="de-DE"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de-DE"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de-DE" sz="1200" i="1">
                            <a:effectLst/>
                            <a:latin typeface="Cambria Math" panose="02040503050406030204" pitchFamily="18" charset="0"/>
                          </a:rPr>
                        </m:ctrlPr>
                      </m:dPr>
                      <m:e>
                        <m:f>
                          <m:fPr>
                            <m:ctrlPr>
                              <a:rPr lang="de-DE" sz="1200" i="1">
                                <a:effectLst/>
                                <a:latin typeface="Cambria Math" panose="02040503050406030204" pitchFamily="18" charset="0"/>
                              </a:rPr>
                            </m:ctrlPr>
                          </m:fPr>
                          <m:num>
                            <m:d>
                              <m:dPr>
                                <m:ctrlPr>
                                  <a:rPr lang="de-DE" sz="1200" i="1">
                                    <a:effectLst/>
                                    <a:latin typeface="Cambria Math" panose="02040503050406030204" pitchFamily="18" charset="0"/>
                                  </a:rPr>
                                </m:ctrlPr>
                              </m:dPr>
                              <m:e>
                                <m:r>
                                  <a:rPr lang="de-DE" sz="1800" i="1">
                                    <a:effectLst/>
                                    <a:latin typeface="Cambria Math" panose="02040503050406030204" pitchFamily="18" charset="0"/>
                                    <a:ea typeface="Calibri" panose="020F0502020204030204" pitchFamily="34" charset="0"/>
                                    <a:cs typeface="Times New Roman" panose="02020603050405020304" pitchFamily="18" charset="0"/>
                                  </a:rPr>
                                  <m:t>𝐿</m:t>
                                </m:r>
                                <m:r>
                                  <a:rPr lang="de-DE" sz="1800" i="1">
                                    <a:effectLst/>
                                    <a:latin typeface="Cambria Math" panose="02040503050406030204" pitchFamily="18" charset="0"/>
                                    <a:ea typeface="Calibri" panose="020F0502020204030204" pitchFamily="34" charset="0"/>
                                    <a:cs typeface="Times New Roman" panose="02020603050405020304" pitchFamily="18" charset="0"/>
                                  </a:rPr>
                                  <m:t>ä</m:t>
                                </m:r>
                                <m:r>
                                  <a:rPr lang="de-DE" sz="1800" i="1">
                                    <a:effectLst/>
                                    <a:latin typeface="Cambria Math" panose="02040503050406030204" pitchFamily="18" charset="0"/>
                                    <a:ea typeface="Calibri" panose="020F0502020204030204" pitchFamily="34" charset="0"/>
                                    <a:cs typeface="Times New Roman" panose="02020603050405020304" pitchFamily="18" charset="0"/>
                                  </a:rPr>
                                  <m:t>𝑛𝑔𝑒</m:t>
                                </m:r>
                                <m:r>
                                  <a:rPr lang="de-DE" sz="1800" i="1">
                                    <a:effectLst/>
                                    <a:latin typeface="Cambria Math" panose="02040503050406030204" pitchFamily="18" charset="0"/>
                                    <a:ea typeface="Calibri" panose="020F0502020204030204" pitchFamily="34" charset="0"/>
                                    <a:cs typeface="Times New Roman" panose="02020603050405020304" pitchFamily="18" charset="0"/>
                                  </a:rPr>
                                  <m:t>1+</m:t>
                                </m:r>
                                <m:r>
                                  <a:rPr lang="de-DE" sz="1800" i="1">
                                    <a:effectLst/>
                                    <a:latin typeface="Cambria Math" panose="02040503050406030204" pitchFamily="18" charset="0"/>
                                    <a:ea typeface="Calibri" panose="020F0502020204030204" pitchFamily="34" charset="0"/>
                                    <a:cs typeface="Times New Roman" panose="02020603050405020304" pitchFamily="18" charset="0"/>
                                  </a:rPr>
                                  <m:t>𝐿</m:t>
                                </m:r>
                                <m:r>
                                  <a:rPr lang="de-DE" sz="1800" i="1">
                                    <a:effectLst/>
                                    <a:latin typeface="Cambria Math" panose="02040503050406030204" pitchFamily="18" charset="0"/>
                                    <a:ea typeface="Calibri" panose="020F0502020204030204" pitchFamily="34" charset="0"/>
                                    <a:cs typeface="Times New Roman" panose="02020603050405020304" pitchFamily="18" charset="0"/>
                                  </a:rPr>
                                  <m:t>ä</m:t>
                                </m:r>
                                <m:r>
                                  <a:rPr lang="de-DE" sz="1800" i="1">
                                    <a:effectLst/>
                                    <a:latin typeface="Cambria Math" panose="02040503050406030204" pitchFamily="18" charset="0"/>
                                    <a:ea typeface="Calibri" panose="020F0502020204030204" pitchFamily="34" charset="0"/>
                                    <a:cs typeface="Times New Roman" panose="02020603050405020304" pitchFamily="18" charset="0"/>
                                  </a:rPr>
                                  <m:t>𝑛𝑔𝑒</m:t>
                                </m:r>
                                <m:r>
                                  <a:rPr lang="de-DE" sz="18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de-DE" sz="1800" i="1">
                                <a:effectLst/>
                                <a:latin typeface="Cambria Math" panose="02040503050406030204" pitchFamily="18" charset="0"/>
                                <a:ea typeface="Calibri" panose="020F0502020204030204" pitchFamily="34" charset="0"/>
                                <a:cs typeface="Times New Roman" panose="02020603050405020304" pitchFamily="18" charset="0"/>
                              </a:rPr>
                              <m:t>𝐺𝑒𝑠𝑎𝑚𝑡𝑒</m:t>
                            </m:r>
                            <m:r>
                              <a:rPr lang="de-DE" sz="1800" i="1">
                                <a:effectLst/>
                                <a:latin typeface="Cambria Math" panose="02040503050406030204" pitchFamily="18" charset="0"/>
                                <a:ea typeface="Calibri" panose="020F0502020204030204" pitchFamily="34" charset="0"/>
                                <a:cs typeface="Times New Roman" panose="02020603050405020304" pitchFamily="18" charset="0"/>
                              </a:rPr>
                              <m:t> </m:t>
                            </m:r>
                            <m:r>
                              <a:rPr lang="de-DE" sz="1800" i="1">
                                <a:effectLst/>
                                <a:latin typeface="Cambria Math" panose="02040503050406030204" pitchFamily="18" charset="0"/>
                                <a:ea typeface="Calibri" panose="020F0502020204030204" pitchFamily="34" charset="0"/>
                                <a:cs typeface="Times New Roman" panose="02020603050405020304" pitchFamily="18" charset="0"/>
                              </a:rPr>
                              <m:t>𝐾𝑎𝑏𝑒𝑙𝑙</m:t>
                            </m:r>
                            <m:r>
                              <a:rPr lang="de-DE" sz="1800" i="1">
                                <a:effectLst/>
                                <a:latin typeface="Cambria Math" panose="02040503050406030204" pitchFamily="18" charset="0"/>
                                <a:ea typeface="Calibri" panose="020F0502020204030204" pitchFamily="34" charset="0"/>
                                <a:cs typeface="Times New Roman" panose="02020603050405020304" pitchFamily="18" charset="0"/>
                              </a:rPr>
                              <m:t>ä</m:t>
                            </m:r>
                            <m:r>
                              <a:rPr lang="de-DE" sz="1800" i="1">
                                <a:effectLst/>
                                <a:latin typeface="Cambria Math" panose="02040503050406030204" pitchFamily="18" charset="0"/>
                                <a:ea typeface="Calibri" panose="020F0502020204030204" pitchFamily="34" charset="0"/>
                                <a:cs typeface="Times New Roman" panose="02020603050405020304" pitchFamily="18" charset="0"/>
                              </a:rPr>
                              <m:t>𝑛𝑔𝑒</m:t>
                            </m:r>
                          </m:den>
                        </m:f>
                      </m:e>
                    </m:d>
                  </m:oMath>
                </a14:m>
                <a:endParaRPr lang="de-DE" sz="2000" dirty="0"/>
              </a:p>
            </p:txBody>
          </p:sp>
        </mc:Choice>
        <mc:Fallback>
          <p:sp>
            <p:nvSpPr>
              <p:cNvPr id="84995" name="Rectangle 3">
                <a:extLst>
                  <a:ext uri="{FF2B5EF4-FFF2-40B4-BE49-F238E27FC236}">
                    <a16:creationId xmlns:a16="http://schemas.microsoft.com/office/drawing/2014/main" id="{FB394893-2BF5-B1AE-545A-6E71EF5E7B5D}"/>
                  </a:ext>
                </a:extLst>
              </p:cNvPr>
              <p:cNvSpPr>
                <a:spLocks noGrp="1" noRot="1" noChangeAspect="1" noMove="1" noResize="1" noEditPoints="1" noAdjustHandles="1" noChangeArrowheads="1" noChangeShapeType="1" noTextEdit="1"/>
              </p:cNvSpPr>
              <p:nvPr>
                <p:ph type="body" idx="1"/>
              </p:nvPr>
            </p:nvSpPr>
            <p:spPr>
              <a:xfrm>
                <a:off x="457200" y="1268413"/>
                <a:ext cx="8229600" cy="3240707"/>
              </a:xfrm>
              <a:blipFill>
                <a:blip r:embed="rId2"/>
                <a:stretch>
                  <a:fillRect t="-940" r="-296"/>
                </a:stretch>
              </a:blipFill>
            </p:spPr>
            <p:txBody>
              <a:bodyPr/>
              <a:lstStyle/>
              <a:p>
                <a:r>
                  <a:rPr lang="de-DE">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BD4B50C-6E31-C988-65A3-A01DBDAB737E}"/>
              </a:ext>
            </a:extLst>
          </p:cNvPr>
          <p:cNvSpPr>
            <a:spLocks noGrp="1"/>
          </p:cNvSpPr>
          <p:nvPr>
            <p:ph type="dt" sz="quarter" idx="10"/>
          </p:nvPr>
        </p:nvSpPr>
        <p:spPr/>
        <p:txBody>
          <a:bodyPr/>
          <a:lstStyle/>
          <a:p>
            <a:pPr>
              <a:defRPr/>
            </a:pPr>
            <a:fld id="{FBD8D5B9-E971-4BB4-99A0-AA56A2AEB168}" type="datetime1">
              <a:rPr lang="de-DE"/>
              <a:pPr>
                <a:defRPr/>
              </a:pPr>
              <a:t>13.09.2022</a:t>
            </a:fld>
            <a:endParaRPr lang="de-DE"/>
          </a:p>
        </p:txBody>
      </p:sp>
      <p:sp>
        <p:nvSpPr>
          <p:cNvPr id="52227" name="Rectangle 3">
            <a:extLst>
              <a:ext uri="{FF2B5EF4-FFF2-40B4-BE49-F238E27FC236}">
                <a16:creationId xmlns:a16="http://schemas.microsoft.com/office/drawing/2014/main" id="{0B9FCA08-720D-805B-6D3B-21ED91DA654B}"/>
              </a:ext>
            </a:extLst>
          </p:cNvPr>
          <p:cNvSpPr>
            <a:spLocks noGrp="1" noChangeArrowheads="1"/>
          </p:cNvSpPr>
          <p:nvPr>
            <p:ph type="body" idx="1"/>
          </p:nvPr>
        </p:nvSpPr>
        <p:spPr/>
        <p:txBody>
          <a:bodyPr/>
          <a:lstStyle/>
          <a:p>
            <a:pPr eaLnBrk="1" hangingPunct="1">
              <a:lnSpc>
                <a:spcPct val="80000"/>
              </a:lnSpc>
              <a:defRPr/>
            </a:pPr>
            <a:r>
              <a:rPr lang="de-DE" sz="1600" b="1" dirty="0"/>
              <a:t>Änderung des Isolationswiderstandes mit zunehmendem Anlagenumfang</a:t>
            </a:r>
            <a:br>
              <a:rPr lang="de-DE" sz="1600" b="1" dirty="0"/>
            </a:br>
            <a:r>
              <a:rPr lang="de-DE" sz="1600" dirty="0"/>
              <a:t>Der Isolationswiderstand ist neben dem Isolationsmaterial auch von der Länge der Leitungen abhängig. Betrachtet man zum Beispiel eine zweiadrige Leitung, so bildet die Isolation auf eine gewisse Längeneinheit einen bestimmten Widerstandswert. Je länger nun die Leitung ist, desto mehr dieser Widerstände werden parallel geschaltet, so dass mit jeder Längenzunahme der Gesamtisolationswiderstand antiproportional sinkt. Das gilt für alle Bauteile eines elektrischen Systems, so dass man davon ausgehen muss, dass mit größerem Anlagenumfang auch der Isolationswiderstand kleiner wird.</a:t>
            </a:r>
            <a:endParaRPr lang="de-DE" sz="1600" b="1" dirty="0"/>
          </a:p>
          <a:p>
            <a:pPr marL="0" indent="0" eaLnBrk="1" hangingPunct="1">
              <a:lnSpc>
                <a:spcPct val="80000"/>
              </a:lnSpc>
              <a:buFont typeface="Wingdings" panose="05000000000000000000" pitchFamily="2" charset="2"/>
              <a:buNone/>
              <a:defRPr/>
            </a:pPr>
            <a:endParaRPr lang="de-DE" sz="1600" b="1" dirty="0"/>
          </a:p>
          <a:p>
            <a:pPr eaLnBrk="1" hangingPunct="1">
              <a:lnSpc>
                <a:spcPct val="80000"/>
              </a:lnSpc>
              <a:defRPr/>
            </a:pPr>
            <a:r>
              <a:rPr lang="de-DE" sz="1600" b="1" dirty="0"/>
              <a:t>Änderung des Isolationswiderstandes durch andere Faktoren </a:t>
            </a:r>
            <a:br>
              <a:rPr lang="de-DE" sz="1600" b="1" dirty="0"/>
            </a:br>
            <a:r>
              <a:rPr lang="de-DE" sz="1600" dirty="0"/>
              <a:t>Isolationswiderstände können sich durch Alterungsprozesse, Feuchtigkeit, Verschmutzung, Beschädigung, Strahlung und chemische oder physikalische Einflüsse verändern. Insbesondere die früher üblichen Papier- und Stoffisolierten Kabel waren sehr empfindlich gegenüber Feuchtigkeit, während z.B. PVC-isolierte Leitungen eine erhöhte Empfindlichkeit gegen Sonnenlicht, Wärme und chemische Atmosphären haben. Bei luftisolierten Systemen (z.B. Freileitungen und Sammelschienen) muss die Schmutzempfindlichkeit besonders beachtet werden.</a:t>
            </a:r>
            <a:endParaRPr lang="de-DE" sz="1600" b="1" dirty="0"/>
          </a:p>
          <a:p>
            <a:pPr marL="0" indent="0" eaLnBrk="1" hangingPunct="1">
              <a:lnSpc>
                <a:spcPct val="80000"/>
              </a:lnSpc>
              <a:buFont typeface="Wingdings" panose="05000000000000000000" pitchFamily="2" charset="2"/>
              <a:buNone/>
              <a:defRPr/>
            </a:pPr>
            <a:r>
              <a:rPr lang="de-DE" sz="1600" b="1" dirty="0"/>
              <a:t>                                                                                                           </a:t>
            </a:r>
          </a:p>
        </p:txBody>
      </p:sp>
      <p:sp>
        <p:nvSpPr>
          <p:cNvPr id="52229" name="Rectangle 5">
            <a:extLst>
              <a:ext uri="{FF2B5EF4-FFF2-40B4-BE49-F238E27FC236}">
                <a16:creationId xmlns:a16="http://schemas.microsoft.com/office/drawing/2014/main" id="{CBABE806-DCC2-A2A4-25E9-015F72346339}"/>
              </a:ext>
            </a:extLst>
          </p:cNvPr>
          <p:cNvSpPr>
            <a:spLocks noGrp="1" noChangeArrowheads="1"/>
          </p:cNvSpPr>
          <p:nvPr>
            <p:ph type="title"/>
          </p:nvPr>
        </p:nvSpPr>
        <p:spPr>
          <a:xfrm>
            <a:off x="1619250" y="404813"/>
            <a:ext cx="5761038" cy="503237"/>
          </a:xfrm>
        </p:spPr>
        <p:txBody>
          <a:bodyPr/>
          <a:lstStyle/>
          <a:p>
            <a:pPr eaLnBrk="1" hangingPunct="1">
              <a:defRPr/>
            </a:pPr>
            <a:r>
              <a:rPr lang="de-DE" sz="4000"/>
              <a:t>Isolationmessung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3C39EA8D-AE96-E26A-9EE2-C54326B7A7C1}"/>
              </a:ext>
            </a:extLst>
          </p:cNvPr>
          <p:cNvSpPr>
            <a:spLocks noGrp="1"/>
          </p:cNvSpPr>
          <p:nvPr>
            <p:ph type="dt" sz="quarter" idx="10"/>
          </p:nvPr>
        </p:nvSpPr>
        <p:spPr/>
        <p:txBody>
          <a:bodyPr/>
          <a:lstStyle/>
          <a:p>
            <a:pPr>
              <a:defRPr/>
            </a:pPr>
            <a:fld id="{9559306A-E567-4455-8915-21D994334862}" type="datetime1">
              <a:rPr lang="de-DE"/>
              <a:pPr>
                <a:defRPr/>
              </a:pPr>
              <a:t>13.09.2022</a:t>
            </a:fld>
            <a:endParaRPr lang="de-DE" dirty="0"/>
          </a:p>
        </p:txBody>
      </p:sp>
      <p:sp>
        <p:nvSpPr>
          <p:cNvPr id="80898" name="Rectangle 2">
            <a:extLst>
              <a:ext uri="{FF2B5EF4-FFF2-40B4-BE49-F238E27FC236}">
                <a16:creationId xmlns:a16="http://schemas.microsoft.com/office/drawing/2014/main" id="{183306C7-69B2-F3B0-AFC2-267BE5F7D05D}"/>
              </a:ext>
            </a:extLst>
          </p:cNvPr>
          <p:cNvSpPr>
            <a:spLocks noGrp="1" noChangeArrowheads="1"/>
          </p:cNvSpPr>
          <p:nvPr>
            <p:ph type="title"/>
          </p:nvPr>
        </p:nvSpPr>
        <p:spPr/>
        <p:txBody>
          <a:bodyPr/>
          <a:lstStyle/>
          <a:p>
            <a:pPr eaLnBrk="1" hangingPunct="1">
              <a:defRPr/>
            </a:pPr>
            <a:r>
              <a:rPr lang="de-DE" sz="5400">
                <a:solidFill>
                  <a:srgbClr val="FF0000"/>
                </a:solidFill>
              </a:rPr>
              <a:t>Richtig messen!!!</a:t>
            </a:r>
          </a:p>
        </p:txBody>
      </p:sp>
      <p:sp>
        <p:nvSpPr>
          <p:cNvPr id="80899" name="Rectangle 3">
            <a:extLst>
              <a:ext uri="{FF2B5EF4-FFF2-40B4-BE49-F238E27FC236}">
                <a16:creationId xmlns:a16="http://schemas.microsoft.com/office/drawing/2014/main" id="{F0AF5820-D5EE-017A-9EE9-B93CB149EEF7}"/>
              </a:ext>
            </a:extLst>
          </p:cNvPr>
          <p:cNvSpPr>
            <a:spLocks noGrp="1" noChangeArrowheads="1"/>
          </p:cNvSpPr>
          <p:nvPr>
            <p:ph type="body" idx="1"/>
          </p:nvPr>
        </p:nvSpPr>
        <p:spPr>
          <a:xfrm>
            <a:off x="457200" y="1600200"/>
            <a:ext cx="8229600" cy="3052763"/>
          </a:xfrm>
        </p:spPr>
        <p:txBody>
          <a:bodyPr/>
          <a:lstStyle/>
          <a:p>
            <a:pPr algn="ctr" eaLnBrk="1" hangingPunct="1">
              <a:buFont typeface="Wingdings" panose="05000000000000000000" pitchFamily="2" charset="2"/>
              <a:buNone/>
              <a:defRPr/>
            </a:pPr>
            <a:r>
              <a:rPr lang="de-DE"/>
              <a:t>Viel Glück beim Messen Eurer Anlage.</a:t>
            </a:r>
          </a:p>
          <a:p>
            <a:pPr algn="ctr" eaLnBrk="1" hangingPunct="1">
              <a:buFont typeface="Wingdings" panose="05000000000000000000" pitchFamily="2" charset="2"/>
              <a:buNone/>
              <a:defRPr/>
            </a:pPr>
            <a:endParaRPr lang="de-DE"/>
          </a:p>
          <a:p>
            <a:pPr algn="ctr" eaLnBrk="1" hangingPunct="1">
              <a:buFont typeface="Wingdings" panose="05000000000000000000" pitchFamily="2" charset="2"/>
              <a:buNone/>
              <a:defRPr/>
            </a:pPr>
            <a:r>
              <a:rPr lang="de-DE">
                <a:solidFill>
                  <a:srgbClr val="29ED32"/>
                </a:solidFill>
              </a:rPr>
              <a:t>Referent:</a:t>
            </a:r>
          </a:p>
          <a:p>
            <a:pPr algn="ctr" eaLnBrk="1" hangingPunct="1">
              <a:buFont typeface="Wingdings" panose="05000000000000000000" pitchFamily="2" charset="2"/>
              <a:buNone/>
              <a:defRPr/>
            </a:pPr>
            <a:r>
              <a:rPr lang="de-DE">
                <a:solidFill>
                  <a:srgbClr val="29ED32"/>
                </a:solidFill>
              </a:rPr>
              <a:t>Söldner Karl-Heinz</a:t>
            </a:r>
          </a:p>
          <a:p>
            <a:pPr algn="ctr" eaLnBrk="1" hangingPunct="1">
              <a:buFont typeface="Wingdings" panose="05000000000000000000" pitchFamily="2" charset="2"/>
              <a:buNone/>
              <a:defRPr/>
            </a:pPr>
            <a:r>
              <a:rPr lang="de-DE">
                <a:solidFill>
                  <a:srgbClr val="29ED32"/>
                </a:solidFill>
              </a:rPr>
              <a:t>Elektrotechnikermeister</a:t>
            </a:r>
          </a:p>
          <a:p>
            <a:pPr eaLnBrk="1" hangingPunct="1">
              <a:buFont typeface="Wingdings" panose="05000000000000000000" pitchFamily="2" charset="2"/>
              <a:buNone/>
              <a:defRPr/>
            </a:pPr>
            <a:endParaRPr lang="de-DE">
              <a:solidFill>
                <a:srgbClr val="29ED32"/>
              </a:solidFill>
            </a:endParaRPr>
          </a:p>
        </p:txBody>
      </p:sp>
      <p:pic>
        <p:nvPicPr>
          <p:cNvPr id="80900" name="5 - Tallulah.mp3">
            <a:hlinkClick r:id="" action="ppaction://media"/>
            <a:extLst>
              <a:ext uri="{FF2B5EF4-FFF2-40B4-BE49-F238E27FC236}">
                <a16:creationId xmlns:a16="http://schemas.microsoft.com/office/drawing/2014/main" id="{AFAF38AF-0955-D1AB-67AA-F1CA67A797C2}"/>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356100" y="4581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to="" calcmode="lin" valueType="num">
                                      <p:cBhvr>
                                        <p:cTn id="7" dur="1" fill="hold"/>
                                        <p:tgtEl>
                                          <p:spTgt spid="8089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 to="" calcmode="lin" valueType="num">
                                      <p:cBhvr>
                                        <p:cTn id="12" dur="1" fill="hold"/>
                                        <p:tgtEl>
                                          <p:spTgt spid="80899">
                                            <p:txEl>
                                              <p:pRg st="0" end="0"/>
                                            </p:txEl>
                                          </p:spTgt>
                                        </p:tgtEl>
                                        <p:attrNameLst>
                                          <p:attrName/>
                                        </p:attrNameLst>
                                      </p:cBhvr>
                                    </p:anim>
                                  </p:childTnLst>
                                </p:cTn>
                              </p:par>
                              <p:par>
                                <p:cTn id="13" presetID="8" presetClass="emph" presetSubtype="0" fill="hold" nodeType="withEffect">
                                  <p:stCondLst>
                                    <p:cond delay="0"/>
                                  </p:stCondLst>
                                  <p:childTnLst>
                                    <p:animRot by="21600000">
                                      <p:cBhvr>
                                        <p:cTn id="14" dur="3000" fill="hold"/>
                                        <p:tgtEl>
                                          <p:spTgt spid="80899">
                                            <p:txEl>
                                              <p:pRg st="2" end="2"/>
                                            </p:txEl>
                                          </p:spTgt>
                                        </p:tgtEl>
                                        <p:attrNameLst>
                                          <p:attrName>r</p:attrName>
                                        </p:attrNameLst>
                                      </p:cBhvr>
                                    </p:animRot>
                                  </p:childTnLst>
                                </p:cTn>
                              </p:par>
                              <p:par>
                                <p:cTn id="15" presetID="8" presetClass="emph" presetSubtype="0" fill="hold" nodeType="withEffect">
                                  <p:stCondLst>
                                    <p:cond delay="0"/>
                                  </p:stCondLst>
                                  <p:childTnLst>
                                    <p:animRot by="21600000">
                                      <p:cBhvr>
                                        <p:cTn id="16" dur="3000" fill="hold"/>
                                        <p:tgtEl>
                                          <p:spTgt spid="80899">
                                            <p:txEl>
                                              <p:pRg st="3" end="3"/>
                                            </p:txEl>
                                          </p:spTgt>
                                        </p:tgtEl>
                                        <p:attrNameLst>
                                          <p:attrName>r</p:attrName>
                                        </p:attrNameLst>
                                      </p:cBhvr>
                                    </p:animRot>
                                  </p:childTnLst>
                                </p:cTn>
                              </p:par>
                              <p:par>
                                <p:cTn id="17" presetID="8" presetClass="emph" presetSubtype="0" fill="hold" nodeType="withEffect">
                                  <p:stCondLst>
                                    <p:cond delay="0"/>
                                  </p:stCondLst>
                                  <p:childTnLst>
                                    <p:animRot by="21600000">
                                      <p:cBhvr>
                                        <p:cTn id="18" dur="3000" fill="hold"/>
                                        <p:tgtEl>
                                          <p:spTgt spid="80899">
                                            <p:txEl>
                                              <p:pRg st="4" end="4"/>
                                            </p:txEl>
                                          </p:spTgt>
                                        </p:tgtEl>
                                        <p:attrNameLst>
                                          <p:attrName>r</p:attrName>
                                        </p:attrNameLst>
                                      </p:cBhvr>
                                    </p:animRot>
                                  </p:childTnLst>
                                </p:cTn>
                              </p:par>
                            </p:childTnLst>
                          </p:cTn>
                        </p:par>
                        <p:par>
                          <p:cTn id="19" fill="hold" nodeType="afterGroup">
                            <p:stCondLst>
                              <p:cond delay="3000"/>
                            </p:stCondLst>
                            <p:childTnLst>
                              <p:par>
                                <p:cTn id="20" presetID="1" presetClass="mediacall" presetSubtype="0" fill="hold" nodeType="afterEffect">
                                  <p:stCondLst>
                                    <p:cond delay="0"/>
                                  </p:stCondLst>
                                  <p:childTnLst>
                                    <p:cmd type="call" cmd="playFrom(0.0)">
                                      <p:cBhvr>
                                        <p:cTn id="21" dur="1" fill="hold"/>
                                        <p:tgtEl>
                                          <p:spTgt spid="809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22" fill="hold" display="0">
                  <p:stCondLst>
                    <p:cond delay="indefinite"/>
                  </p:stCondLst>
                  <p:endCondLst>
                    <p:cond evt="onPrev" delay="0">
                      <p:tgtEl>
                        <p:sldTgt/>
                      </p:tgtEl>
                    </p:cond>
                    <p:cond evt="onStopAudio" delay="0">
                      <p:tgtEl>
                        <p:sldTgt/>
                      </p:tgtEl>
                    </p:cond>
                  </p:endCondLst>
                </p:cTn>
                <p:tgtEl>
                  <p:spTgt spid="80900"/>
                </p:tgtEl>
              </p:cMediaNode>
            </p:audio>
          </p:childTnLst>
        </p:cTn>
      </p:par>
    </p:tnLst>
    <p:bldLst>
      <p:bldP spid="8089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a:extLst>
              <a:ext uri="{FF2B5EF4-FFF2-40B4-BE49-F238E27FC236}">
                <a16:creationId xmlns:a16="http://schemas.microsoft.com/office/drawing/2014/main" id="{4DB3E213-340F-988B-14B0-9C977F57EFD8}"/>
              </a:ext>
            </a:extLst>
          </p:cNvPr>
          <p:cNvSpPr>
            <a:spLocks noGrp="1"/>
          </p:cNvSpPr>
          <p:nvPr>
            <p:ph type="dt" sz="quarter" idx="10"/>
          </p:nvPr>
        </p:nvSpPr>
        <p:spPr/>
        <p:txBody>
          <a:bodyPr/>
          <a:lstStyle/>
          <a:p>
            <a:pPr>
              <a:defRPr/>
            </a:pPr>
            <a:fld id="{13453FD4-114E-4758-B6C4-F4EB5B2BFDDA}" type="datetime1">
              <a:rPr lang="de-DE"/>
              <a:pPr>
                <a:defRPr/>
              </a:pPr>
              <a:t>13.09.2022</a:t>
            </a:fld>
            <a:endParaRPr lang="de-DE"/>
          </a:p>
        </p:txBody>
      </p:sp>
      <p:sp>
        <p:nvSpPr>
          <p:cNvPr id="81922" name="Rectangle 2">
            <a:extLst>
              <a:ext uri="{FF2B5EF4-FFF2-40B4-BE49-F238E27FC236}">
                <a16:creationId xmlns:a16="http://schemas.microsoft.com/office/drawing/2014/main" id="{1AE1AC3B-A161-53B6-63C6-B22AECBA8CF4}"/>
              </a:ext>
            </a:extLst>
          </p:cNvPr>
          <p:cNvSpPr>
            <a:spLocks noGrp="1" noChangeArrowheads="1"/>
          </p:cNvSpPr>
          <p:nvPr>
            <p:ph type="title"/>
          </p:nvPr>
        </p:nvSpPr>
        <p:spPr>
          <a:xfrm>
            <a:off x="468313" y="3213100"/>
            <a:ext cx="8229600" cy="1143000"/>
          </a:xfrm>
        </p:spPr>
        <p:txBody>
          <a:bodyPr/>
          <a:lstStyle/>
          <a:p>
            <a:pPr eaLnBrk="1" hangingPunct="1">
              <a:defRPr/>
            </a:pPr>
            <a:r>
              <a:rPr lang="de-DE" sz="8000"/>
              <a:t>Ende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3CDFB998-D701-EA1B-09A8-610A09DDBDFE}"/>
              </a:ext>
            </a:extLst>
          </p:cNvPr>
          <p:cNvSpPr>
            <a:spLocks noGrp="1"/>
          </p:cNvSpPr>
          <p:nvPr>
            <p:ph type="dt" sz="quarter" idx="10"/>
          </p:nvPr>
        </p:nvSpPr>
        <p:spPr/>
        <p:txBody>
          <a:bodyPr/>
          <a:lstStyle/>
          <a:p>
            <a:pPr>
              <a:defRPr/>
            </a:pPr>
            <a:fld id="{F58A5865-B3CE-479F-88AA-F3AF78698F62}" type="datetime1">
              <a:rPr lang="de-DE"/>
              <a:pPr>
                <a:defRPr/>
              </a:pPr>
              <a:t>13.09.2022</a:t>
            </a:fld>
            <a:endParaRPr lang="de-DE"/>
          </a:p>
        </p:txBody>
      </p:sp>
      <p:sp>
        <p:nvSpPr>
          <p:cNvPr id="51202" name="Rectangle 2">
            <a:extLst>
              <a:ext uri="{FF2B5EF4-FFF2-40B4-BE49-F238E27FC236}">
                <a16:creationId xmlns:a16="http://schemas.microsoft.com/office/drawing/2014/main" id="{FEBE6DAD-44B3-5522-3982-A24E9FB68E8A}"/>
              </a:ext>
            </a:extLst>
          </p:cNvPr>
          <p:cNvSpPr>
            <a:spLocks noGrp="1" noChangeArrowheads="1"/>
          </p:cNvSpPr>
          <p:nvPr>
            <p:ph type="title"/>
          </p:nvPr>
        </p:nvSpPr>
        <p:spPr/>
        <p:txBody>
          <a:bodyPr/>
          <a:lstStyle/>
          <a:p>
            <a:pPr eaLnBrk="1" hangingPunct="1">
              <a:defRPr/>
            </a:pPr>
            <a:r>
              <a:rPr lang="de-DE"/>
              <a:t>Isolationsmessung-Messverlauf</a:t>
            </a:r>
          </a:p>
        </p:txBody>
      </p:sp>
      <p:sp>
        <p:nvSpPr>
          <p:cNvPr id="51203" name="Rectangle 3">
            <a:extLst>
              <a:ext uri="{FF2B5EF4-FFF2-40B4-BE49-F238E27FC236}">
                <a16:creationId xmlns:a16="http://schemas.microsoft.com/office/drawing/2014/main" id="{FE4A0892-AB33-4CC4-7E62-E970B75D82C0}"/>
              </a:ext>
            </a:extLst>
          </p:cNvPr>
          <p:cNvSpPr>
            <a:spLocks noGrp="1" noChangeArrowheads="1"/>
          </p:cNvSpPr>
          <p:nvPr>
            <p:ph type="body" idx="1"/>
          </p:nvPr>
        </p:nvSpPr>
        <p:spPr/>
        <p:txBody>
          <a:bodyPr/>
          <a:lstStyle/>
          <a:p>
            <a:pPr eaLnBrk="1" hangingPunct="1">
              <a:lnSpc>
                <a:spcPct val="80000"/>
              </a:lnSpc>
              <a:defRPr/>
            </a:pPr>
            <a:r>
              <a:rPr lang="de-DE" sz="2800" dirty="0"/>
              <a:t>Es müssen alle stromführenden Teile und Leitungen gegeneinander und gegen Erdpotential geprüft werden, wobei Verbraucher abgeschaltet sein müssen. Da der Isolationswiderstand mit der Länge der Leitungen immer kleiner wird, gilt als Faustregel, dass nur der Anlagenteil nach der letzten vorgeschalteten Sicherung zur Beurteilung herangezogen wird. Bei Hausinstallationen heißt das, dass jeder einzelne Stromkreis den Mindest-Isolationswiderstand einhalten muss, die gesamte Anlage aber einen niedrigeren Wert haben kann.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5CF9C68-8E9D-7C6E-D7AA-3178E50930CA}"/>
              </a:ext>
            </a:extLst>
          </p:cNvPr>
          <p:cNvSpPr>
            <a:spLocks noGrp="1"/>
          </p:cNvSpPr>
          <p:nvPr>
            <p:ph type="dt" sz="quarter" idx="10"/>
          </p:nvPr>
        </p:nvSpPr>
        <p:spPr/>
        <p:txBody>
          <a:bodyPr/>
          <a:lstStyle/>
          <a:p>
            <a:pPr>
              <a:defRPr/>
            </a:pPr>
            <a:fld id="{84E57BA6-384C-4770-8516-BA2F983567DB}" type="datetime1">
              <a:rPr lang="de-DE"/>
              <a:pPr>
                <a:defRPr/>
              </a:pPr>
              <a:t>13.09.2022</a:t>
            </a:fld>
            <a:endParaRPr lang="de-DE"/>
          </a:p>
        </p:txBody>
      </p:sp>
      <p:sp>
        <p:nvSpPr>
          <p:cNvPr id="10243" name="Rectangle 3">
            <a:extLst>
              <a:ext uri="{FF2B5EF4-FFF2-40B4-BE49-F238E27FC236}">
                <a16:creationId xmlns:a16="http://schemas.microsoft.com/office/drawing/2014/main" id="{C42C6524-1A67-A2B6-241F-CE91D58BCD03}"/>
              </a:ext>
            </a:extLst>
          </p:cNvPr>
          <p:cNvSpPr>
            <a:spLocks noGrp="1" noChangeArrowheads="1"/>
          </p:cNvSpPr>
          <p:nvPr>
            <p:ph type="body" idx="1"/>
          </p:nvPr>
        </p:nvSpPr>
        <p:spPr/>
        <p:txBody>
          <a:bodyPr/>
          <a:lstStyle/>
          <a:p>
            <a:pPr eaLnBrk="1" hangingPunct="1">
              <a:lnSpc>
                <a:spcPct val="80000"/>
              </a:lnSpc>
              <a:defRPr/>
            </a:pPr>
            <a:r>
              <a:rPr lang="de-DE" sz="1800" b="1" dirty="0"/>
              <a:t>Isolationsmessung:</a:t>
            </a:r>
            <a:br>
              <a:rPr lang="de-DE" sz="1800" b="1" dirty="0"/>
            </a:br>
            <a:r>
              <a:rPr lang="de-DE" sz="1800" dirty="0"/>
              <a:t>Die Isolationsmessung muss bei Elektroinstallationen vor der endgültigen Inbetriebnahme durchgeführt werden. Sie ist hierbei von grundsätzlicher Bedeutung, da die Isolationsmessung </a:t>
            </a:r>
            <a:br>
              <a:rPr lang="de-DE" sz="1800" dirty="0"/>
            </a:br>
            <a:r>
              <a:rPr lang="de-DE" sz="1800" dirty="0"/>
              <a:t>als einzige Messung dem Brandschutz dient. Fließt infolge eines Isolationsfehlers ein begrenzter Fehlerstrom zwischen zwei Leitern, so führt das zu einer Erwärmung oder gar zur Entzündung eines Brandes.</a:t>
            </a:r>
            <a:br>
              <a:rPr lang="de-DE" sz="1800" dirty="0"/>
            </a:br>
            <a:r>
              <a:rPr lang="de-DE" sz="1800" dirty="0"/>
              <a:t>Nur durch die Isolationsmessung kann ein solcher Fehler geortet werden.</a:t>
            </a:r>
          </a:p>
          <a:p>
            <a:pPr eaLnBrk="1" hangingPunct="1">
              <a:lnSpc>
                <a:spcPct val="80000"/>
              </a:lnSpc>
              <a:defRPr/>
            </a:pPr>
            <a:r>
              <a:rPr lang="de-DE" sz="1800" dirty="0"/>
              <a:t>Die Messung ist an jedem einzelnen Stromkreis getrennt durchzuführen. Die Messung erfolgt mit einer Gleichspannung von 500V.</a:t>
            </a:r>
          </a:p>
          <a:p>
            <a:pPr eaLnBrk="1" hangingPunct="1">
              <a:lnSpc>
                <a:spcPct val="80000"/>
              </a:lnSpc>
              <a:defRPr/>
            </a:pPr>
            <a:r>
              <a:rPr lang="de-DE" sz="1800" dirty="0"/>
              <a:t>Der Isolationswiderstand wird durch eine Strom- /Spannungsmessung ermittelt.</a:t>
            </a:r>
          </a:p>
          <a:p>
            <a:pPr eaLnBrk="1" hangingPunct="1">
              <a:lnSpc>
                <a:spcPct val="80000"/>
              </a:lnSpc>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KNX bei der Spannungsversorgung rot und schwarz abklemmen und miteinander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verbinden</a:t>
            </a:r>
            <a:r>
              <a:rPr lang="de-DE" sz="1800" dirty="0">
                <a:effectLst/>
                <a:latin typeface="Calibri" panose="020F0502020204030204" pitchFamily="34" charset="0"/>
                <a:ea typeface="Calibri" panose="020F0502020204030204" pitchFamily="34" charset="0"/>
                <a:cs typeface="Times New Roman" panose="02020603050405020304" pitchFamily="18" charset="0"/>
              </a:rPr>
              <a:t>. Den KNX Überspannungsschutz entfernen. Beide verbundenen KNX Drähte gegen PE mit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250V</a:t>
            </a:r>
            <a:r>
              <a:rPr lang="de-DE" sz="1800" dirty="0">
                <a:effectLst/>
                <a:latin typeface="Calibri" panose="020F0502020204030204" pitchFamily="34" charset="0"/>
                <a:ea typeface="Calibri" panose="020F0502020204030204" pitchFamily="34" charset="0"/>
                <a:cs typeface="Times New Roman" panose="02020603050405020304" pitchFamily="18" charset="0"/>
              </a:rPr>
              <a:t> messen.</a:t>
            </a:r>
            <a:endParaRPr lang="de-DE" sz="1800" dirty="0"/>
          </a:p>
        </p:txBody>
      </p:sp>
      <p:sp>
        <p:nvSpPr>
          <p:cNvPr id="10245" name="Rectangle 5">
            <a:extLst>
              <a:ext uri="{FF2B5EF4-FFF2-40B4-BE49-F238E27FC236}">
                <a16:creationId xmlns:a16="http://schemas.microsoft.com/office/drawing/2014/main" id="{9A5CA80A-D004-8AE6-0714-B997DC93F2D7}"/>
              </a:ext>
            </a:extLst>
          </p:cNvPr>
          <p:cNvSpPr>
            <a:spLocks noGrp="1" noChangeArrowheads="1"/>
          </p:cNvSpPr>
          <p:nvPr>
            <p:ph type="title"/>
          </p:nvPr>
        </p:nvSpPr>
        <p:spPr>
          <a:xfrm>
            <a:off x="1619250" y="404813"/>
            <a:ext cx="5761038" cy="503237"/>
          </a:xfrm>
        </p:spPr>
        <p:txBody>
          <a:bodyPr/>
          <a:lstStyle/>
          <a:p>
            <a:pPr eaLnBrk="1" hangingPunct="1">
              <a:defRPr/>
            </a:pPr>
            <a:r>
              <a:rPr lang="de-DE" sz="4000"/>
              <a:t>Isolationmessung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4923148-F5A9-1C99-9FD7-33E039FFF827}"/>
              </a:ext>
            </a:extLst>
          </p:cNvPr>
          <p:cNvSpPr>
            <a:spLocks noGrp="1"/>
          </p:cNvSpPr>
          <p:nvPr>
            <p:ph type="dt" sz="quarter" idx="10"/>
          </p:nvPr>
        </p:nvSpPr>
        <p:spPr/>
        <p:txBody>
          <a:bodyPr/>
          <a:lstStyle/>
          <a:p>
            <a:pPr>
              <a:defRPr/>
            </a:pPr>
            <a:fld id="{EBCEE42F-751F-4651-8E47-AD6C22A46479}" type="datetime1">
              <a:rPr lang="de-DE"/>
              <a:pPr>
                <a:defRPr/>
              </a:pPr>
              <a:t>13.09.2022</a:t>
            </a:fld>
            <a:endParaRPr lang="de-DE"/>
          </a:p>
        </p:txBody>
      </p:sp>
      <p:sp>
        <p:nvSpPr>
          <p:cNvPr id="54275" name="Rectangle 3">
            <a:extLst>
              <a:ext uri="{FF2B5EF4-FFF2-40B4-BE49-F238E27FC236}">
                <a16:creationId xmlns:a16="http://schemas.microsoft.com/office/drawing/2014/main" id="{0CB107EA-B8BF-AF9D-61E2-66CCC4EEB2EE}"/>
              </a:ext>
            </a:extLst>
          </p:cNvPr>
          <p:cNvSpPr>
            <a:spLocks noGrp="1" noChangeArrowheads="1"/>
          </p:cNvSpPr>
          <p:nvPr>
            <p:ph type="body" idx="1"/>
          </p:nvPr>
        </p:nvSpPr>
        <p:spPr>
          <a:xfrm>
            <a:off x="457200" y="1000125"/>
            <a:ext cx="8229600" cy="5130800"/>
          </a:xfrm>
        </p:spPr>
        <p:txBody>
          <a:bodyPr/>
          <a:lstStyle/>
          <a:p>
            <a:pPr eaLnBrk="1" hangingPunct="1">
              <a:lnSpc>
                <a:spcPct val="90000"/>
              </a:lnSpc>
              <a:defRPr/>
            </a:pPr>
            <a:r>
              <a:rPr lang="de-DE" sz="2400" dirty="0"/>
              <a:t>Bei der Isolationsmessung muss bedacht und mit größter Sorgfalt gemessen werden.</a:t>
            </a:r>
          </a:p>
          <a:p>
            <a:pPr eaLnBrk="1" hangingPunct="1">
              <a:lnSpc>
                <a:spcPct val="90000"/>
              </a:lnSpc>
              <a:defRPr/>
            </a:pPr>
            <a:r>
              <a:rPr lang="de-DE" sz="2400" dirty="0"/>
              <a:t>Da Anlagen immer mehr mit Elektronik ausgestattet sind, kann dies bei falscher Handhabung enorme Schäden verursachen. Da ihr mit einer Prüfspannung von 500V messt, und wir bei unserem Netz 230V/400V haben, ist ein beschädigen der Anlage möglich.</a:t>
            </a:r>
          </a:p>
          <a:p>
            <a:pPr eaLnBrk="1" hangingPunct="1">
              <a:lnSpc>
                <a:spcPct val="90000"/>
              </a:lnSpc>
              <a:defRPr/>
            </a:pPr>
            <a:r>
              <a:rPr lang="de-DE" sz="2400" dirty="0"/>
              <a:t>Zuerst immer über die Anlage informieren. Sind Elektronische Geräte eingebaut (Elektronischer Allstromsensitiv Fehlerstromschutzschalter, Dimmer, EVG, Telefonanlagen, Verstärker, Überspannungseinrichtung, </a:t>
            </a:r>
            <a:r>
              <a:rPr lang="de-DE" sz="2400" dirty="0" err="1"/>
              <a:t>Trafo</a:t>
            </a:r>
            <a:r>
              <a:rPr lang="de-DE" sz="2400" dirty="0"/>
              <a:t>, elektronische Geräte in der Verteilung, EIB Geräte, Bus Geräte, Motoren z.B. Jalousie, Bewegungsmelder, Phasenkoppler). </a:t>
            </a:r>
          </a:p>
          <a:p>
            <a:pPr eaLnBrk="1" hangingPunct="1">
              <a:lnSpc>
                <a:spcPct val="90000"/>
              </a:lnSpc>
              <a:defRPr/>
            </a:pPr>
            <a:endParaRPr lang="de-DE" sz="2400" dirty="0"/>
          </a:p>
          <a:p>
            <a:pPr eaLnBrk="1" hangingPunct="1">
              <a:lnSpc>
                <a:spcPct val="90000"/>
              </a:lnSpc>
              <a:defRPr/>
            </a:pPr>
            <a:endParaRPr lang="de-DE" sz="2400" dirty="0"/>
          </a:p>
        </p:txBody>
      </p:sp>
      <p:sp>
        <p:nvSpPr>
          <p:cNvPr id="54277" name="Rectangle 5">
            <a:extLst>
              <a:ext uri="{FF2B5EF4-FFF2-40B4-BE49-F238E27FC236}">
                <a16:creationId xmlns:a16="http://schemas.microsoft.com/office/drawing/2014/main" id="{203768A9-F16C-FC3D-0F27-799984BCD9CA}"/>
              </a:ext>
            </a:extLst>
          </p:cNvPr>
          <p:cNvSpPr>
            <a:spLocks noGrp="1" noChangeArrowheads="1"/>
          </p:cNvSpPr>
          <p:nvPr>
            <p:ph type="title"/>
          </p:nvPr>
        </p:nvSpPr>
        <p:spPr>
          <a:xfrm>
            <a:off x="1619250" y="404813"/>
            <a:ext cx="5761038" cy="503237"/>
          </a:xfrm>
        </p:spPr>
        <p:txBody>
          <a:bodyPr/>
          <a:lstStyle/>
          <a:p>
            <a:pPr eaLnBrk="1" hangingPunct="1">
              <a:defRPr/>
            </a:pPr>
            <a:r>
              <a:rPr lang="de-DE" sz="4000"/>
              <a:t>Isolationmessung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2D588FA0-0884-5C27-65A8-EA09CEB27AC2}"/>
              </a:ext>
            </a:extLst>
          </p:cNvPr>
          <p:cNvSpPr>
            <a:spLocks noGrp="1"/>
          </p:cNvSpPr>
          <p:nvPr>
            <p:ph type="dt" sz="quarter" idx="10"/>
          </p:nvPr>
        </p:nvSpPr>
        <p:spPr/>
        <p:txBody>
          <a:bodyPr/>
          <a:lstStyle/>
          <a:p>
            <a:pPr>
              <a:defRPr/>
            </a:pPr>
            <a:fld id="{C3D03F03-2F8A-4057-A116-18D998E0140D}" type="datetime1">
              <a:rPr lang="de-DE"/>
              <a:pPr>
                <a:defRPr/>
              </a:pPr>
              <a:t>13.09.2022</a:t>
            </a:fld>
            <a:endParaRPr lang="de-DE"/>
          </a:p>
        </p:txBody>
      </p:sp>
      <p:sp>
        <p:nvSpPr>
          <p:cNvPr id="86018" name="Rectangle 2">
            <a:extLst>
              <a:ext uri="{FF2B5EF4-FFF2-40B4-BE49-F238E27FC236}">
                <a16:creationId xmlns:a16="http://schemas.microsoft.com/office/drawing/2014/main" id="{19A68A24-158E-C250-D189-947AAC9BE8AB}"/>
              </a:ext>
            </a:extLst>
          </p:cNvPr>
          <p:cNvSpPr>
            <a:spLocks noGrp="1" noChangeArrowheads="1"/>
          </p:cNvSpPr>
          <p:nvPr>
            <p:ph type="title"/>
          </p:nvPr>
        </p:nvSpPr>
        <p:spPr/>
        <p:txBody>
          <a:bodyPr/>
          <a:lstStyle/>
          <a:p>
            <a:pPr eaLnBrk="1" hangingPunct="1">
              <a:defRPr/>
            </a:pPr>
            <a:r>
              <a:rPr lang="de-DE"/>
              <a:t>Die 5 Sicherheitsregeln</a:t>
            </a:r>
          </a:p>
        </p:txBody>
      </p:sp>
      <p:sp>
        <p:nvSpPr>
          <p:cNvPr id="86020" name="Rectangle 4">
            <a:extLst>
              <a:ext uri="{FF2B5EF4-FFF2-40B4-BE49-F238E27FC236}">
                <a16:creationId xmlns:a16="http://schemas.microsoft.com/office/drawing/2014/main" id="{5A78B5BF-BF63-B456-BCBF-F0A9B846450A}"/>
              </a:ext>
            </a:extLst>
          </p:cNvPr>
          <p:cNvSpPr>
            <a:spLocks noGrp="1" noChangeArrowheads="1"/>
          </p:cNvSpPr>
          <p:nvPr>
            <p:ph type="body" idx="1"/>
          </p:nvPr>
        </p:nvSpPr>
        <p:spPr/>
        <p:txBody>
          <a:bodyPr/>
          <a:lstStyle/>
          <a:p>
            <a:pPr eaLnBrk="1" hangingPunct="1">
              <a:defRPr/>
            </a:pPr>
            <a:r>
              <a:rPr lang="de-DE"/>
              <a:t>Vor Beginn der Arbeiten:				-Freischalten						-Gegen Wiedereinschalten sichern		-Spannungsfreiheit feststellen			-Erden und Kurzschließen			-Benachbarte unter Spannung 	stehende Teile abdecken oder 	abschranken</a:t>
            </a:r>
          </a:p>
        </p:txBody>
      </p:sp>
    </p:spTree>
  </p:cSld>
  <p:clrMapOvr>
    <a:masterClrMapping/>
  </p:clrMapOvr>
</p:sld>
</file>

<file path=ppt/theme/theme1.xml><?xml version="1.0" encoding="utf-8"?>
<a:theme xmlns:a="http://schemas.openxmlformats.org/drawingml/2006/main" name="Strahl">
  <a:themeElements>
    <a:clrScheme name="Strahl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Strah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4000" b="0"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4000" b="0"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Strahl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Strahl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Strahl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Strahl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Strahl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Strahl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Strahl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Strahl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Strahl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0</TotalTime>
  <Words>4340</Words>
  <Application>Microsoft Office PowerPoint</Application>
  <PresentationFormat>Bildschirmpräsentation (4:3)</PresentationFormat>
  <Paragraphs>333</Paragraphs>
  <Slides>51</Slides>
  <Notes>4</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51</vt:i4>
      </vt:variant>
    </vt:vector>
  </HeadingPairs>
  <TitlesOfParts>
    <vt:vector size="56" baseType="lpstr">
      <vt:lpstr>Arial</vt:lpstr>
      <vt:lpstr>Wingdings</vt:lpstr>
      <vt:lpstr>Calibri</vt:lpstr>
      <vt:lpstr>Times New Roman</vt:lpstr>
      <vt:lpstr>Strahl</vt:lpstr>
      <vt:lpstr>Richtig messen!!!</vt:lpstr>
      <vt:lpstr>Richtig messen!!!</vt:lpstr>
      <vt:lpstr>Folgende Punkte werden angesprochen.</vt:lpstr>
      <vt:lpstr>1. Isolationmessung</vt:lpstr>
      <vt:lpstr>Isolationmessung</vt:lpstr>
      <vt:lpstr>Isolationsmessung-Messverlauf</vt:lpstr>
      <vt:lpstr>Isolationmessung</vt:lpstr>
      <vt:lpstr>Isolationmessung</vt:lpstr>
      <vt:lpstr>Die 5 Sicherheitsregeln</vt:lpstr>
      <vt:lpstr>Isolationmessung</vt:lpstr>
      <vt:lpstr>Isolationmessung</vt:lpstr>
      <vt:lpstr>Isolationmessung</vt:lpstr>
      <vt:lpstr>Isolationmessung</vt:lpstr>
      <vt:lpstr>Isolationmessung</vt:lpstr>
      <vt:lpstr>Ursachen beim Auslösen eines RCD</vt:lpstr>
      <vt:lpstr>Ursachen beim Auslösen eines RCD</vt:lpstr>
      <vt:lpstr>RCD</vt:lpstr>
      <vt:lpstr>PowerPoint-Präsentation</vt:lpstr>
      <vt:lpstr>2. Der Aufbau eines RCD</vt:lpstr>
      <vt:lpstr>RCD</vt:lpstr>
      <vt:lpstr>Allstromsensitiv RCD</vt:lpstr>
      <vt:lpstr>RCD</vt:lpstr>
      <vt:lpstr>RCD</vt:lpstr>
      <vt:lpstr>RCD</vt:lpstr>
      <vt:lpstr>RCD</vt:lpstr>
      <vt:lpstr>Warum funktioniert der RCD</vt:lpstr>
      <vt:lpstr>Warum funktioniert der RCD</vt:lpstr>
      <vt:lpstr>Warum funktioniert der RCD</vt:lpstr>
      <vt:lpstr>3. RCD Messung</vt:lpstr>
      <vt:lpstr>3. RCD Messung</vt:lpstr>
      <vt:lpstr>3. RCD Messung</vt:lpstr>
      <vt:lpstr>PowerPoint-Präsentation</vt:lpstr>
      <vt:lpstr>PowerPoint-Präsentation</vt:lpstr>
      <vt:lpstr>Der Übergabebericht/ Prüfprotokoll</vt:lpstr>
      <vt:lpstr>Welche Werte sind beim RCD Messen erlaubt.</vt:lpstr>
      <vt:lpstr>Welche Werte sind beim RCD Messen erlaubt.</vt:lpstr>
      <vt:lpstr>Das Praktische messen.</vt:lpstr>
      <vt:lpstr>4. Der Aufbau eines Leitungsschutzschalters</vt:lpstr>
      <vt:lpstr>4. Leitungsschutzschalter Prüfen</vt:lpstr>
      <vt:lpstr>4. Der Aufbau eines Automaten</vt:lpstr>
      <vt:lpstr>Kennlinie eines Automaten</vt:lpstr>
      <vt:lpstr>Auslösecharakteristik</vt:lpstr>
      <vt:lpstr>Welche Werte sind beim Messen erlaubt.</vt:lpstr>
      <vt:lpstr>Das Praktische messen.</vt:lpstr>
      <vt:lpstr>6. Baustromkasten</vt:lpstr>
      <vt:lpstr>7. Zum Nachdenken</vt:lpstr>
      <vt:lpstr>7. Zum Nachdenken</vt:lpstr>
      <vt:lpstr>7. Zum Nachdenken</vt:lpstr>
      <vt:lpstr>7. Zum Nachdenken</vt:lpstr>
      <vt:lpstr>Richtig messen!!!</vt:lpstr>
      <vt:lpstr>Ende</vt:lpstr>
    </vt:vector>
  </TitlesOfParts>
  <Company>test01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Richtig messen!!!</dc:title>
  <dc:creator>testi test</dc:creator>
  <cp:lastModifiedBy>Karl-Heinz Söldner</cp:lastModifiedBy>
  <cp:revision>160</cp:revision>
  <dcterms:created xsi:type="dcterms:W3CDTF">2007-03-07T18:43:08Z</dcterms:created>
  <dcterms:modified xsi:type="dcterms:W3CDTF">2022-09-13T16:55:26Z</dcterms:modified>
</cp:coreProperties>
</file>